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67" r:id="rId5"/>
    <p:sldId id="268" r:id="rId6"/>
    <p:sldId id="265" r:id="rId7"/>
    <p:sldId id="259" r:id="rId8"/>
    <p:sldId id="260" r:id="rId9"/>
    <p:sldId id="289" r:id="rId10"/>
    <p:sldId id="291" r:id="rId11"/>
    <p:sldId id="290" r:id="rId12"/>
    <p:sldId id="269" r:id="rId13"/>
    <p:sldId id="261" r:id="rId14"/>
    <p:sldId id="262" r:id="rId15"/>
    <p:sldId id="263" r:id="rId16"/>
    <p:sldId id="264" r:id="rId17"/>
    <p:sldId id="266" r:id="rId18"/>
    <p:sldId id="292" r:id="rId19"/>
    <p:sldId id="294" r:id="rId20"/>
    <p:sldId id="293"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7BBB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014"/>
    <p:restoredTop sz="96327"/>
  </p:normalViewPr>
  <p:slideViewPr>
    <p:cSldViewPr snapToGrid="0">
      <p:cViewPr varScale="1">
        <p:scale>
          <a:sx n="110" d="100"/>
          <a:sy n="110" d="100"/>
        </p:scale>
        <p:origin x="200" y="5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521D77-2D7A-5199-AFC0-C791BBC2F54A}"/>
              </a:ext>
            </a:extLst>
          </p:cNvPr>
          <p:cNvSpPr>
            <a:spLocks noGrp="1"/>
          </p:cNvSpPr>
          <p:nvPr>
            <p:ph type="ctrTitle" hasCustomPrompt="1"/>
          </p:nvPr>
        </p:nvSpPr>
        <p:spPr>
          <a:xfrm>
            <a:off x="1524000" y="1122363"/>
            <a:ext cx="9144000" cy="2387600"/>
          </a:xfrm>
          <a:prstGeom prst="rect">
            <a:avLst/>
          </a:prstGeom>
        </p:spPr>
        <p:txBody>
          <a:bodyPr anchor="b"/>
          <a:lstStyle>
            <a:lvl1pPr algn="ctr">
              <a:defRPr sz="6000">
                <a:solidFill>
                  <a:schemeClr val="bg1"/>
                </a:solidFill>
              </a:defRPr>
            </a:lvl1pPr>
          </a:lstStyle>
          <a:p>
            <a:r>
              <a:rPr lang="en-US" dirty="0"/>
              <a:t>Title of Presentation</a:t>
            </a:r>
          </a:p>
        </p:txBody>
      </p:sp>
      <p:sp>
        <p:nvSpPr>
          <p:cNvPr id="3" name="Subtitle 2">
            <a:extLst>
              <a:ext uri="{FF2B5EF4-FFF2-40B4-BE49-F238E27FC236}">
                <a16:creationId xmlns:a16="http://schemas.microsoft.com/office/drawing/2014/main" id="{DB181114-EDD0-CBFF-6026-9A22ACBDAD3E}"/>
              </a:ext>
            </a:extLst>
          </p:cNvPr>
          <p:cNvSpPr>
            <a:spLocks noGrp="1"/>
          </p:cNvSpPr>
          <p:nvPr>
            <p:ph type="subTitle" idx="1" hasCustomPrompt="1"/>
          </p:nvPr>
        </p:nvSpPr>
        <p:spPr>
          <a:xfrm>
            <a:off x="1524000" y="3602038"/>
            <a:ext cx="9144000" cy="1655762"/>
          </a:xfrm>
        </p:spPr>
        <p:txBody>
          <a:bodyPr>
            <a:normAutofit/>
          </a:bodyPr>
          <a:lstStyle>
            <a:lvl1pPr marL="0" indent="0" algn="ctr">
              <a:buNone/>
              <a:defRPr sz="2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Your name, Title, Organization</a:t>
            </a:r>
          </a:p>
        </p:txBody>
      </p:sp>
      <p:pic>
        <p:nvPicPr>
          <p:cNvPr id="12" name="Picture 11">
            <a:extLst>
              <a:ext uri="{FF2B5EF4-FFF2-40B4-BE49-F238E27FC236}">
                <a16:creationId xmlns:a16="http://schemas.microsoft.com/office/drawing/2014/main" id="{387E9A3C-D1B9-4EB7-2985-1BEE26391994}"/>
              </a:ext>
            </a:extLst>
          </p:cNvPr>
          <p:cNvPicPr>
            <a:picLocks noChangeAspect="1"/>
          </p:cNvPicPr>
          <p:nvPr userDrawn="1"/>
        </p:nvPicPr>
        <p:blipFill>
          <a:blip r:embed="rId3"/>
          <a:stretch>
            <a:fillRect/>
          </a:stretch>
        </p:blipFill>
        <p:spPr>
          <a:xfrm>
            <a:off x="483639" y="307109"/>
            <a:ext cx="3097761" cy="1137538"/>
          </a:xfrm>
          <a:prstGeom prst="rect">
            <a:avLst/>
          </a:prstGeom>
        </p:spPr>
      </p:pic>
    </p:spTree>
    <p:extLst>
      <p:ext uri="{BB962C8B-B14F-4D97-AF65-F5344CB8AC3E}">
        <p14:creationId xmlns:p14="http://schemas.microsoft.com/office/powerpoint/2010/main" val="18982400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2A9DA13-5A74-C23C-4F48-0041008F151F}"/>
              </a:ext>
            </a:extLst>
          </p:cNvPr>
          <p:cNvSpPr/>
          <p:nvPr userDrawn="1"/>
        </p:nvSpPr>
        <p:spPr>
          <a:xfrm>
            <a:off x="676194" y="6523745"/>
            <a:ext cx="11515805" cy="334255"/>
          </a:xfrm>
          <a:prstGeom prst="rect">
            <a:avLst/>
          </a:prstGeom>
          <a:solidFill>
            <a:srgbClr val="17BBB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A364D4B5-04E8-1D9A-7D85-1FDC755E37CB}"/>
              </a:ext>
            </a:extLst>
          </p:cNvPr>
          <p:cNvSpPr txBox="1"/>
          <p:nvPr userDrawn="1"/>
        </p:nvSpPr>
        <p:spPr>
          <a:xfrm>
            <a:off x="676196" y="6557949"/>
            <a:ext cx="7092363" cy="276999"/>
          </a:xfrm>
          <a:prstGeom prst="rect">
            <a:avLst/>
          </a:prstGeom>
          <a:noFill/>
        </p:spPr>
        <p:txBody>
          <a:bodyPr wrap="square" rtlCol="0">
            <a:spAutoFit/>
          </a:bodyPr>
          <a:lstStyle/>
          <a:p>
            <a:r>
              <a:rPr lang="en-US" sz="1200" dirty="0">
                <a:solidFill>
                  <a:schemeClr val="bg1"/>
                </a:solidFill>
              </a:rPr>
              <a:t>MACC 2024 | ARCHITECTING FOR AI: A NEW PARADIGM IN BUSINESS VALUE</a:t>
            </a:r>
          </a:p>
        </p:txBody>
      </p:sp>
      <p:pic>
        <p:nvPicPr>
          <p:cNvPr id="7" name="Picture 6">
            <a:extLst>
              <a:ext uri="{FF2B5EF4-FFF2-40B4-BE49-F238E27FC236}">
                <a16:creationId xmlns:a16="http://schemas.microsoft.com/office/drawing/2014/main" id="{23337F7F-9B97-72C3-540D-7A84709D5343}"/>
              </a:ext>
            </a:extLst>
          </p:cNvPr>
          <p:cNvPicPr>
            <a:picLocks noChangeAspect="1"/>
          </p:cNvPicPr>
          <p:nvPr userDrawn="1"/>
        </p:nvPicPr>
        <p:blipFill rotWithShape="1">
          <a:blip r:embed="rId2"/>
          <a:srcRect r="61041"/>
          <a:stretch/>
        </p:blipFill>
        <p:spPr>
          <a:xfrm>
            <a:off x="160910" y="6354191"/>
            <a:ext cx="456792" cy="430558"/>
          </a:xfrm>
          <a:prstGeom prst="rect">
            <a:avLst/>
          </a:prstGeom>
        </p:spPr>
      </p:pic>
    </p:spTree>
    <p:extLst>
      <p:ext uri="{BB962C8B-B14F-4D97-AF65-F5344CB8AC3E}">
        <p14:creationId xmlns:p14="http://schemas.microsoft.com/office/powerpoint/2010/main" val="37330746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0BB4EA-3B69-F761-A3A3-0933EB5B99A1}"/>
              </a:ext>
            </a:extLst>
          </p:cNvPr>
          <p:cNvSpPr>
            <a:spLocks noGrp="1"/>
          </p:cNvSpPr>
          <p:nvPr>
            <p:ph type="title"/>
          </p:nvPr>
        </p:nvSpPr>
        <p:spPr>
          <a:xfrm>
            <a:off x="251791" y="235917"/>
            <a:ext cx="10515600" cy="509518"/>
          </a:xfrm>
          <a:prstGeom prst="rect">
            <a:avLst/>
          </a:prstGeom>
        </p:spPr>
        <p:txBody>
          <a:bodyPr/>
          <a:lstStyle>
            <a:lvl1pPr>
              <a:defRPr sz="3600" b="1"/>
            </a:lvl1pPr>
          </a:lstStyle>
          <a:p>
            <a:r>
              <a:rPr lang="en-US" dirty="0"/>
              <a:t>Click to edit Master title style</a:t>
            </a:r>
          </a:p>
        </p:txBody>
      </p:sp>
      <p:sp>
        <p:nvSpPr>
          <p:cNvPr id="3" name="Content Placeholder 2">
            <a:extLst>
              <a:ext uri="{FF2B5EF4-FFF2-40B4-BE49-F238E27FC236}">
                <a16:creationId xmlns:a16="http://schemas.microsoft.com/office/drawing/2014/main" id="{33D804C7-88BE-FAFE-D2E6-369E3CEBE29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a:extLst>
              <a:ext uri="{FF2B5EF4-FFF2-40B4-BE49-F238E27FC236}">
                <a16:creationId xmlns:a16="http://schemas.microsoft.com/office/drawing/2014/main" id="{A9DF770C-AB6D-DD66-D253-510666AF4566}"/>
              </a:ext>
            </a:extLst>
          </p:cNvPr>
          <p:cNvSpPr/>
          <p:nvPr userDrawn="1"/>
        </p:nvSpPr>
        <p:spPr>
          <a:xfrm>
            <a:off x="676194" y="6523745"/>
            <a:ext cx="11515805" cy="334255"/>
          </a:xfrm>
          <a:prstGeom prst="rect">
            <a:avLst/>
          </a:prstGeom>
          <a:solidFill>
            <a:srgbClr val="17BBB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3E22649E-7801-4A9C-5463-24E84F968E42}"/>
              </a:ext>
            </a:extLst>
          </p:cNvPr>
          <p:cNvSpPr txBox="1"/>
          <p:nvPr userDrawn="1"/>
        </p:nvSpPr>
        <p:spPr>
          <a:xfrm>
            <a:off x="676196" y="6557949"/>
            <a:ext cx="7092363" cy="276999"/>
          </a:xfrm>
          <a:prstGeom prst="rect">
            <a:avLst/>
          </a:prstGeom>
          <a:noFill/>
        </p:spPr>
        <p:txBody>
          <a:bodyPr wrap="square" rtlCol="0">
            <a:spAutoFit/>
          </a:bodyPr>
          <a:lstStyle/>
          <a:p>
            <a:r>
              <a:rPr lang="en-US" sz="1200" dirty="0">
                <a:solidFill>
                  <a:schemeClr val="bg1"/>
                </a:solidFill>
              </a:rPr>
              <a:t>MACC 2024 | ARCHITECTING FOR AI: A NEW PARADIGM IN BUSINESS VALUE</a:t>
            </a:r>
          </a:p>
        </p:txBody>
      </p:sp>
      <p:pic>
        <p:nvPicPr>
          <p:cNvPr id="9" name="Picture 8">
            <a:extLst>
              <a:ext uri="{FF2B5EF4-FFF2-40B4-BE49-F238E27FC236}">
                <a16:creationId xmlns:a16="http://schemas.microsoft.com/office/drawing/2014/main" id="{D946964B-AA99-ED7D-1E46-E0A6E902C7E6}"/>
              </a:ext>
            </a:extLst>
          </p:cNvPr>
          <p:cNvPicPr>
            <a:picLocks noChangeAspect="1"/>
          </p:cNvPicPr>
          <p:nvPr userDrawn="1"/>
        </p:nvPicPr>
        <p:blipFill rotWithShape="1">
          <a:blip r:embed="rId2"/>
          <a:srcRect r="61041"/>
          <a:stretch/>
        </p:blipFill>
        <p:spPr>
          <a:xfrm>
            <a:off x="160910" y="6354191"/>
            <a:ext cx="456792" cy="430558"/>
          </a:xfrm>
          <a:prstGeom prst="rect">
            <a:avLst/>
          </a:prstGeom>
        </p:spPr>
      </p:pic>
    </p:spTree>
    <p:extLst>
      <p:ext uri="{BB962C8B-B14F-4D97-AF65-F5344CB8AC3E}">
        <p14:creationId xmlns:p14="http://schemas.microsoft.com/office/powerpoint/2010/main" val="31080971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DF3487-FB2E-F95E-AF48-BCB4E636C851}"/>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F275A2B-ACE4-D9B4-39B4-4C31F749957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Rectangle 6">
            <a:extLst>
              <a:ext uri="{FF2B5EF4-FFF2-40B4-BE49-F238E27FC236}">
                <a16:creationId xmlns:a16="http://schemas.microsoft.com/office/drawing/2014/main" id="{16AA4D65-A2C7-707D-FD25-93F780075982}"/>
              </a:ext>
            </a:extLst>
          </p:cNvPr>
          <p:cNvSpPr/>
          <p:nvPr userDrawn="1"/>
        </p:nvSpPr>
        <p:spPr>
          <a:xfrm>
            <a:off x="676194" y="6523745"/>
            <a:ext cx="11515805" cy="334255"/>
          </a:xfrm>
          <a:prstGeom prst="rect">
            <a:avLst/>
          </a:prstGeom>
          <a:solidFill>
            <a:srgbClr val="17BBB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FF0584C8-7A91-C49A-1EF8-A5868F14E24B}"/>
              </a:ext>
            </a:extLst>
          </p:cNvPr>
          <p:cNvSpPr txBox="1"/>
          <p:nvPr userDrawn="1"/>
        </p:nvSpPr>
        <p:spPr>
          <a:xfrm>
            <a:off x="676196" y="6557949"/>
            <a:ext cx="7092363" cy="276999"/>
          </a:xfrm>
          <a:prstGeom prst="rect">
            <a:avLst/>
          </a:prstGeom>
          <a:noFill/>
        </p:spPr>
        <p:txBody>
          <a:bodyPr wrap="square" rtlCol="0">
            <a:spAutoFit/>
          </a:bodyPr>
          <a:lstStyle/>
          <a:p>
            <a:r>
              <a:rPr lang="en-US" sz="1200" dirty="0">
                <a:solidFill>
                  <a:schemeClr val="bg1"/>
                </a:solidFill>
              </a:rPr>
              <a:t>MACC 2024 | ARCHITECTING FOR AI: A NEW PARADIGM IN BUSINESS VALUE</a:t>
            </a:r>
          </a:p>
        </p:txBody>
      </p:sp>
      <p:pic>
        <p:nvPicPr>
          <p:cNvPr id="9" name="Picture 8">
            <a:extLst>
              <a:ext uri="{FF2B5EF4-FFF2-40B4-BE49-F238E27FC236}">
                <a16:creationId xmlns:a16="http://schemas.microsoft.com/office/drawing/2014/main" id="{011380F8-60E2-5CB8-92BE-048EADF5AA04}"/>
              </a:ext>
            </a:extLst>
          </p:cNvPr>
          <p:cNvPicPr>
            <a:picLocks noChangeAspect="1"/>
          </p:cNvPicPr>
          <p:nvPr userDrawn="1"/>
        </p:nvPicPr>
        <p:blipFill rotWithShape="1">
          <a:blip r:embed="rId2"/>
          <a:srcRect r="61041"/>
          <a:stretch/>
        </p:blipFill>
        <p:spPr>
          <a:xfrm>
            <a:off x="160910" y="6354191"/>
            <a:ext cx="456792" cy="430558"/>
          </a:xfrm>
          <a:prstGeom prst="rect">
            <a:avLst/>
          </a:prstGeom>
        </p:spPr>
      </p:pic>
    </p:spTree>
    <p:extLst>
      <p:ext uri="{BB962C8B-B14F-4D97-AF65-F5344CB8AC3E}">
        <p14:creationId xmlns:p14="http://schemas.microsoft.com/office/powerpoint/2010/main" val="28276877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58098D-C468-F59C-F13E-1B0421EE8794}"/>
              </a:ext>
            </a:extLst>
          </p:cNvPr>
          <p:cNvSpPr>
            <a:spLocks noGrp="1"/>
          </p:cNvSpPr>
          <p:nvPr>
            <p:ph type="title"/>
          </p:nvPr>
        </p:nvSpPr>
        <p:spPr>
          <a:xfrm>
            <a:off x="838200" y="365126"/>
            <a:ext cx="10515600" cy="648666"/>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68255AE1-2E50-D08D-A54E-8DC335B0E5C6}"/>
              </a:ext>
            </a:extLst>
          </p:cNvPr>
          <p:cNvSpPr>
            <a:spLocks noGrp="1"/>
          </p:cNvSpPr>
          <p:nvPr>
            <p:ph sz="half" idx="1"/>
          </p:nvPr>
        </p:nvSpPr>
        <p:spPr>
          <a:xfrm>
            <a:off x="838200" y="1212574"/>
            <a:ext cx="5181600" cy="49643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577E8AE-BB02-794F-24B0-3B427B78917A}"/>
              </a:ext>
            </a:extLst>
          </p:cNvPr>
          <p:cNvSpPr>
            <a:spLocks noGrp="1"/>
          </p:cNvSpPr>
          <p:nvPr>
            <p:ph sz="half" idx="2"/>
          </p:nvPr>
        </p:nvSpPr>
        <p:spPr>
          <a:xfrm>
            <a:off x="6172200" y="1212574"/>
            <a:ext cx="5181600" cy="49643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Rectangle 7">
            <a:extLst>
              <a:ext uri="{FF2B5EF4-FFF2-40B4-BE49-F238E27FC236}">
                <a16:creationId xmlns:a16="http://schemas.microsoft.com/office/drawing/2014/main" id="{9221F61B-9BDF-6D22-1803-51192FA8E072}"/>
              </a:ext>
            </a:extLst>
          </p:cNvPr>
          <p:cNvSpPr/>
          <p:nvPr userDrawn="1"/>
        </p:nvSpPr>
        <p:spPr>
          <a:xfrm>
            <a:off x="676194" y="6523745"/>
            <a:ext cx="11515805" cy="334255"/>
          </a:xfrm>
          <a:prstGeom prst="rect">
            <a:avLst/>
          </a:prstGeom>
          <a:solidFill>
            <a:srgbClr val="17BBB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49208848-0439-373C-80F2-D6318665BA58}"/>
              </a:ext>
            </a:extLst>
          </p:cNvPr>
          <p:cNvSpPr txBox="1"/>
          <p:nvPr userDrawn="1"/>
        </p:nvSpPr>
        <p:spPr>
          <a:xfrm>
            <a:off x="676196" y="6557949"/>
            <a:ext cx="7092363" cy="276999"/>
          </a:xfrm>
          <a:prstGeom prst="rect">
            <a:avLst/>
          </a:prstGeom>
          <a:noFill/>
        </p:spPr>
        <p:txBody>
          <a:bodyPr wrap="square" rtlCol="0">
            <a:spAutoFit/>
          </a:bodyPr>
          <a:lstStyle/>
          <a:p>
            <a:r>
              <a:rPr lang="en-US" sz="1200" dirty="0">
                <a:solidFill>
                  <a:schemeClr val="bg1"/>
                </a:solidFill>
              </a:rPr>
              <a:t>MACC 2024 | ARCHITECTING FOR AI: A NEW PARADIGM IN BUSINESS VALUE</a:t>
            </a:r>
          </a:p>
        </p:txBody>
      </p:sp>
      <p:pic>
        <p:nvPicPr>
          <p:cNvPr id="10" name="Picture 9">
            <a:extLst>
              <a:ext uri="{FF2B5EF4-FFF2-40B4-BE49-F238E27FC236}">
                <a16:creationId xmlns:a16="http://schemas.microsoft.com/office/drawing/2014/main" id="{A16DB630-387D-A369-E320-89D108C372B3}"/>
              </a:ext>
            </a:extLst>
          </p:cNvPr>
          <p:cNvPicPr>
            <a:picLocks noChangeAspect="1"/>
          </p:cNvPicPr>
          <p:nvPr userDrawn="1"/>
        </p:nvPicPr>
        <p:blipFill rotWithShape="1">
          <a:blip r:embed="rId2"/>
          <a:srcRect r="61041"/>
          <a:stretch/>
        </p:blipFill>
        <p:spPr>
          <a:xfrm>
            <a:off x="160910" y="6354191"/>
            <a:ext cx="456792" cy="430558"/>
          </a:xfrm>
          <a:prstGeom prst="rect">
            <a:avLst/>
          </a:prstGeom>
        </p:spPr>
      </p:pic>
    </p:spTree>
    <p:extLst>
      <p:ext uri="{BB962C8B-B14F-4D97-AF65-F5344CB8AC3E}">
        <p14:creationId xmlns:p14="http://schemas.microsoft.com/office/powerpoint/2010/main" val="39226163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94FC8C-3FCC-C26B-0710-FA7FEFF65D3B}"/>
              </a:ext>
            </a:extLst>
          </p:cNvPr>
          <p:cNvSpPr>
            <a:spLocks noGrp="1"/>
          </p:cNvSpPr>
          <p:nvPr>
            <p:ph type="title"/>
          </p:nvPr>
        </p:nvSpPr>
        <p:spPr>
          <a:xfrm>
            <a:off x="283197" y="188559"/>
            <a:ext cx="10515600" cy="636389"/>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3B2CA2F-D8B2-DB95-7CF2-1097CB51FE11}"/>
              </a:ext>
            </a:extLst>
          </p:cNvPr>
          <p:cNvSpPr>
            <a:spLocks noGrp="1"/>
          </p:cNvSpPr>
          <p:nvPr>
            <p:ph type="body" idx="1"/>
          </p:nvPr>
        </p:nvSpPr>
        <p:spPr>
          <a:xfrm>
            <a:off x="839788" y="9953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F0CB8A5-7492-C2FD-27F0-3E4CF9D85EA9}"/>
              </a:ext>
            </a:extLst>
          </p:cNvPr>
          <p:cNvSpPr>
            <a:spLocks noGrp="1"/>
          </p:cNvSpPr>
          <p:nvPr>
            <p:ph sz="half" idx="2"/>
          </p:nvPr>
        </p:nvSpPr>
        <p:spPr>
          <a:xfrm>
            <a:off x="839788" y="1989690"/>
            <a:ext cx="5157787" cy="41999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7AC1F85-E013-4EC1-219C-C763EA11A19B}"/>
              </a:ext>
            </a:extLst>
          </p:cNvPr>
          <p:cNvSpPr>
            <a:spLocks noGrp="1"/>
          </p:cNvSpPr>
          <p:nvPr>
            <p:ph type="body" sz="quarter" idx="3"/>
          </p:nvPr>
        </p:nvSpPr>
        <p:spPr>
          <a:xfrm>
            <a:off x="6172200" y="9953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C97E8AB-3152-7F9C-65E5-970B1E3610DE}"/>
              </a:ext>
            </a:extLst>
          </p:cNvPr>
          <p:cNvSpPr>
            <a:spLocks noGrp="1"/>
          </p:cNvSpPr>
          <p:nvPr>
            <p:ph sz="quarter" idx="4"/>
          </p:nvPr>
        </p:nvSpPr>
        <p:spPr>
          <a:xfrm>
            <a:off x="6172200" y="1989690"/>
            <a:ext cx="5183188" cy="41999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Rectangle 9">
            <a:extLst>
              <a:ext uri="{FF2B5EF4-FFF2-40B4-BE49-F238E27FC236}">
                <a16:creationId xmlns:a16="http://schemas.microsoft.com/office/drawing/2014/main" id="{D65CC059-68E6-7ABA-BA22-EC356BB11B64}"/>
              </a:ext>
            </a:extLst>
          </p:cNvPr>
          <p:cNvSpPr/>
          <p:nvPr userDrawn="1"/>
        </p:nvSpPr>
        <p:spPr>
          <a:xfrm>
            <a:off x="676194" y="6523745"/>
            <a:ext cx="11515805" cy="334255"/>
          </a:xfrm>
          <a:prstGeom prst="rect">
            <a:avLst/>
          </a:prstGeom>
          <a:solidFill>
            <a:srgbClr val="17BBB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9A9FD7D5-D09F-7557-8A74-5CC12579F25D}"/>
              </a:ext>
            </a:extLst>
          </p:cNvPr>
          <p:cNvSpPr txBox="1"/>
          <p:nvPr userDrawn="1"/>
        </p:nvSpPr>
        <p:spPr>
          <a:xfrm>
            <a:off x="676196" y="6557949"/>
            <a:ext cx="7092363" cy="276999"/>
          </a:xfrm>
          <a:prstGeom prst="rect">
            <a:avLst/>
          </a:prstGeom>
          <a:noFill/>
        </p:spPr>
        <p:txBody>
          <a:bodyPr wrap="square" rtlCol="0">
            <a:spAutoFit/>
          </a:bodyPr>
          <a:lstStyle/>
          <a:p>
            <a:r>
              <a:rPr lang="en-US" sz="1200" dirty="0">
                <a:solidFill>
                  <a:schemeClr val="bg1"/>
                </a:solidFill>
              </a:rPr>
              <a:t>MACC 2024 | ARCHITECTING FOR AI: A NEW PARADIGM IN BUSINESS VALUE</a:t>
            </a:r>
          </a:p>
        </p:txBody>
      </p:sp>
      <p:pic>
        <p:nvPicPr>
          <p:cNvPr id="12" name="Picture 11">
            <a:extLst>
              <a:ext uri="{FF2B5EF4-FFF2-40B4-BE49-F238E27FC236}">
                <a16:creationId xmlns:a16="http://schemas.microsoft.com/office/drawing/2014/main" id="{634CEEDF-16AA-92D8-C860-BA0F32929972}"/>
              </a:ext>
            </a:extLst>
          </p:cNvPr>
          <p:cNvPicPr>
            <a:picLocks noChangeAspect="1"/>
          </p:cNvPicPr>
          <p:nvPr userDrawn="1"/>
        </p:nvPicPr>
        <p:blipFill rotWithShape="1">
          <a:blip r:embed="rId2"/>
          <a:srcRect r="61041"/>
          <a:stretch/>
        </p:blipFill>
        <p:spPr>
          <a:xfrm>
            <a:off x="160910" y="6354191"/>
            <a:ext cx="456792" cy="430558"/>
          </a:xfrm>
          <a:prstGeom prst="rect">
            <a:avLst/>
          </a:prstGeom>
        </p:spPr>
      </p:pic>
    </p:spTree>
    <p:extLst>
      <p:ext uri="{BB962C8B-B14F-4D97-AF65-F5344CB8AC3E}">
        <p14:creationId xmlns:p14="http://schemas.microsoft.com/office/powerpoint/2010/main" val="16419664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9D8B3D-9D31-8904-461F-507C5FFFE062}"/>
              </a:ext>
            </a:extLst>
          </p:cNvPr>
          <p:cNvSpPr>
            <a:spLocks noGrp="1"/>
          </p:cNvSpPr>
          <p:nvPr>
            <p:ph type="title"/>
          </p:nvPr>
        </p:nvSpPr>
        <p:spPr>
          <a:xfrm>
            <a:off x="251792" y="235916"/>
            <a:ext cx="10515600" cy="708301"/>
          </a:xfrm>
          <a:prstGeom prst="rect">
            <a:avLst/>
          </a:prstGeom>
        </p:spPr>
        <p:txBody>
          <a:bodyPr/>
          <a:lstStyle/>
          <a:p>
            <a:r>
              <a:rPr lang="en-US"/>
              <a:t>Click to edit Master title style</a:t>
            </a:r>
          </a:p>
        </p:txBody>
      </p:sp>
      <p:sp>
        <p:nvSpPr>
          <p:cNvPr id="6" name="Rectangle 5">
            <a:extLst>
              <a:ext uri="{FF2B5EF4-FFF2-40B4-BE49-F238E27FC236}">
                <a16:creationId xmlns:a16="http://schemas.microsoft.com/office/drawing/2014/main" id="{CAD69093-0E68-5983-E00E-6BCC43FC8536}"/>
              </a:ext>
            </a:extLst>
          </p:cNvPr>
          <p:cNvSpPr/>
          <p:nvPr userDrawn="1"/>
        </p:nvSpPr>
        <p:spPr>
          <a:xfrm>
            <a:off x="676194" y="6523745"/>
            <a:ext cx="11515805" cy="334255"/>
          </a:xfrm>
          <a:prstGeom prst="rect">
            <a:avLst/>
          </a:prstGeom>
          <a:solidFill>
            <a:srgbClr val="17BBB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AAF5FAD3-CE1D-8DD0-5A63-66F67F3186C2}"/>
              </a:ext>
            </a:extLst>
          </p:cNvPr>
          <p:cNvSpPr txBox="1"/>
          <p:nvPr userDrawn="1"/>
        </p:nvSpPr>
        <p:spPr>
          <a:xfrm>
            <a:off x="676196" y="6557949"/>
            <a:ext cx="7092363" cy="276999"/>
          </a:xfrm>
          <a:prstGeom prst="rect">
            <a:avLst/>
          </a:prstGeom>
          <a:noFill/>
        </p:spPr>
        <p:txBody>
          <a:bodyPr wrap="square" rtlCol="0">
            <a:spAutoFit/>
          </a:bodyPr>
          <a:lstStyle/>
          <a:p>
            <a:r>
              <a:rPr lang="en-US" sz="1200" dirty="0">
                <a:solidFill>
                  <a:schemeClr val="bg1"/>
                </a:solidFill>
              </a:rPr>
              <a:t>MACC 2024 | ARCHITECTING FOR AI: A NEW PARADIGM IN BUSINESS VALUE</a:t>
            </a:r>
          </a:p>
        </p:txBody>
      </p:sp>
      <p:pic>
        <p:nvPicPr>
          <p:cNvPr id="8" name="Picture 7">
            <a:extLst>
              <a:ext uri="{FF2B5EF4-FFF2-40B4-BE49-F238E27FC236}">
                <a16:creationId xmlns:a16="http://schemas.microsoft.com/office/drawing/2014/main" id="{A1E2EB10-E1AE-99C5-D1F6-362F9F98D81A}"/>
              </a:ext>
            </a:extLst>
          </p:cNvPr>
          <p:cNvPicPr>
            <a:picLocks noChangeAspect="1"/>
          </p:cNvPicPr>
          <p:nvPr userDrawn="1"/>
        </p:nvPicPr>
        <p:blipFill rotWithShape="1">
          <a:blip r:embed="rId2"/>
          <a:srcRect r="61041"/>
          <a:stretch/>
        </p:blipFill>
        <p:spPr>
          <a:xfrm>
            <a:off x="160910" y="6354191"/>
            <a:ext cx="456792" cy="430558"/>
          </a:xfrm>
          <a:prstGeom prst="rect">
            <a:avLst/>
          </a:prstGeom>
        </p:spPr>
      </p:pic>
    </p:spTree>
    <p:extLst>
      <p:ext uri="{BB962C8B-B14F-4D97-AF65-F5344CB8AC3E}">
        <p14:creationId xmlns:p14="http://schemas.microsoft.com/office/powerpoint/2010/main" val="32251303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6C63A3-F402-5D1D-EB8A-DAB1858E7016}"/>
              </a:ext>
            </a:extLst>
          </p:cNvPr>
          <p:cNvSpPr>
            <a:spLocks noGrp="1"/>
          </p:cNvSpPr>
          <p:nvPr>
            <p:ph type="title"/>
          </p:nvPr>
        </p:nvSpPr>
        <p:spPr>
          <a:xfrm>
            <a:off x="389306" y="307888"/>
            <a:ext cx="7591816" cy="526999"/>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0C21EEB-E9B0-3A8B-27F3-D1AB8934F99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683E3A1-C52C-F4F9-C55C-9B37640EB09F}"/>
              </a:ext>
            </a:extLst>
          </p:cNvPr>
          <p:cNvSpPr>
            <a:spLocks noGrp="1"/>
          </p:cNvSpPr>
          <p:nvPr>
            <p:ph type="body" sz="half" idx="2"/>
          </p:nvPr>
        </p:nvSpPr>
        <p:spPr>
          <a:xfrm>
            <a:off x="839788" y="995363"/>
            <a:ext cx="3932237" cy="487362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8" name="Rectangle 7">
            <a:extLst>
              <a:ext uri="{FF2B5EF4-FFF2-40B4-BE49-F238E27FC236}">
                <a16:creationId xmlns:a16="http://schemas.microsoft.com/office/drawing/2014/main" id="{50E7106C-C3F5-A7CE-D63B-B1A02BCA8D63}"/>
              </a:ext>
            </a:extLst>
          </p:cNvPr>
          <p:cNvSpPr/>
          <p:nvPr userDrawn="1"/>
        </p:nvSpPr>
        <p:spPr>
          <a:xfrm>
            <a:off x="676194" y="6523745"/>
            <a:ext cx="11515805" cy="334255"/>
          </a:xfrm>
          <a:prstGeom prst="rect">
            <a:avLst/>
          </a:prstGeom>
          <a:solidFill>
            <a:srgbClr val="17BBB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71FE501E-B0A5-20E7-2CEE-28A5015E9583}"/>
              </a:ext>
            </a:extLst>
          </p:cNvPr>
          <p:cNvSpPr txBox="1"/>
          <p:nvPr userDrawn="1"/>
        </p:nvSpPr>
        <p:spPr>
          <a:xfrm>
            <a:off x="676196" y="6557949"/>
            <a:ext cx="7092363" cy="276999"/>
          </a:xfrm>
          <a:prstGeom prst="rect">
            <a:avLst/>
          </a:prstGeom>
          <a:noFill/>
        </p:spPr>
        <p:txBody>
          <a:bodyPr wrap="square" rtlCol="0">
            <a:spAutoFit/>
          </a:bodyPr>
          <a:lstStyle/>
          <a:p>
            <a:r>
              <a:rPr lang="en-US" sz="1200" dirty="0">
                <a:solidFill>
                  <a:schemeClr val="bg1"/>
                </a:solidFill>
              </a:rPr>
              <a:t>MACC 2024 | ARCHITECTING FOR AI: A NEW PARADIGM IN BUSINESS VALUE</a:t>
            </a:r>
          </a:p>
        </p:txBody>
      </p:sp>
      <p:pic>
        <p:nvPicPr>
          <p:cNvPr id="10" name="Picture 9">
            <a:extLst>
              <a:ext uri="{FF2B5EF4-FFF2-40B4-BE49-F238E27FC236}">
                <a16:creationId xmlns:a16="http://schemas.microsoft.com/office/drawing/2014/main" id="{EFC33C6E-9C8E-2E95-A47C-B7D365D14191}"/>
              </a:ext>
            </a:extLst>
          </p:cNvPr>
          <p:cNvPicPr>
            <a:picLocks noChangeAspect="1"/>
          </p:cNvPicPr>
          <p:nvPr userDrawn="1"/>
        </p:nvPicPr>
        <p:blipFill rotWithShape="1">
          <a:blip r:embed="rId2"/>
          <a:srcRect r="61041"/>
          <a:stretch/>
        </p:blipFill>
        <p:spPr>
          <a:xfrm>
            <a:off x="160910" y="6354191"/>
            <a:ext cx="456792" cy="430558"/>
          </a:xfrm>
          <a:prstGeom prst="rect">
            <a:avLst/>
          </a:prstGeom>
        </p:spPr>
      </p:pic>
    </p:spTree>
    <p:extLst>
      <p:ext uri="{BB962C8B-B14F-4D97-AF65-F5344CB8AC3E}">
        <p14:creationId xmlns:p14="http://schemas.microsoft.com/office/powerpoint/2010/main" val="10233717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Slide">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521D77-2D7A-5199-AFC0-C791BBC2F54A}"/>
              </a:ext>
            </a:extLst>
          </p:cNvPr>
          <p:cNvSpPr>
            <a:spLocks noGrp="1"/>
          </p:cNvSpPr>
          <p:nvPr>
            <p:ph type="ctrTitle" hasCustomPrompt="1"/>
          </p:nvPr>
        </p:nvSpPr>
        <p:spPr>
          <a:xfrm>
            <a:off x="1524000" y="1122363"/>
            <a:ext cx="9144000" cy="2387600"/>
          </a:xfrm>
          <a:prstGeom prst="rect">
            <a:avLst/>
          </a:prstGeom>
        </p:spPr>
        <p:txBody>
          <a:bodyPr anchor="b">
            <a:normAutofit/>
          </a:bodyPr>
          <a:lstStyle>
            <a:lvl1pPr algn="ctr">
              <a:defRPr sz="7200" b="1">
                <a:solidFill>
                  <a:schemeClr val="bg1"/>
                </a:solidFill>
                <a:latin typeface="+mn-lt"/>
              </a:defRPr>
            </a:lvl1pPr>
          </a:lstStyle>
          <a:p>
            <a:r>
              <a:rPr lang="en-US" dirty="0"/>
              <a:t>Thank you!</a:t>
            </a:r>
          </a:p>
        </p:txBody>
      </p:sp>
      <p:pic>
        <p:nvPicPr>
          <p:cNvPr id="12" name="Picture 11">
            <a:extLst>
              <a:ext uri="{FF2B5EF4-FFF2-40B4-BE49-F238E27FC236}">
                <a16:creationId xmlns:a16="http://schemas.microsoft.com/office/drawing/2014/main" id="{387E9A3C-D1B9-4EB7-2985-1BEE26391994}"/>
              </a:ext>
            </a:extLst>
          </p:cNvPr>
          <p:cNvPicPr>
            <a:picLocks noChangeAspect="1"/>
          </p:cNvPicPr>
          <p:nvPr userDrawn="1"/>
        </p:nvPicPr>
        <p:blipFill>
          <a:blip r:embed="rId3"/>
          <a:stretch>
            <a:fillRect/>
          </a:stretch>
        </p:blipFill>
        <p:spPr>
          <a:xfrm>
            <a:off x="483639" y="307109"/>
            <a:ext cx="3097761" cy="1137538"/>
          </a:xfrm>
          <a:prstGeom prst="rect">
            <a:avLst/>
          </a:prstGeom>
        </p:spPr>
      </p:pic>
    </p:spTree>
    <p:extLst>
      <p:ext uri="{BB962C8B-B14F-4D97-AF65-F5344CB8AC3E}">
        <p14:creationId xmlns:p14="http://schemas.microsoft.com/office/powerpoint/2010/main" val="22413749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B66F390-A514-2840-AA0D-754AF82469B0}"/>
              </a:ext>
            </a:extLst>
          </p:cNvPr>
          <p:cNvSpPr>
            <a:spLocks noGrp="1"/>
          </p:cNvSpPr>
          <p:nvPr>
            <p:ph type="body" idx="1"/>
          </p:nvPr>
        </p:nvSpPr>
        <p:spPr>
          <a:xfrm>
            <a:off x="676194" y="1169643"/>
            <a:ext cx="10515600" cy="4813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Placeholder 6">
            <a:extLst>
              <a:ext uri="{FF2B5EF4-FFF2-40B4-BE49-F238E27FC236}">
                <a16:creationId xmlns:a16="http://schemas.microsoft.com/office/drawing/2014/main" id="{290B5693-0CCC-CD03-C958-9DD6CFF356B8}"/>
              </a:ext>
            </a:extLst>
          </p:cNvPr>
          <p:cNvSpPr>
            <a:spLocks noGrp="1"/>
          </p:cNvSpPr>
          <p:nvPr>
            <p:ph type="title"/>
          </p:nvPr>
        </p:nvSpPr>
        <p:spPr>
          <a:xfrm>
            <a:off x="389306" y="231153"/>
            <a:ext cx="10515600" cy="449884"/>
          </a:xfrm>
          <a:prstGeom prst="rect">
            <a:avLst/>
          </a:prstGeom>
        </p:spPr>
        <p:txBody>
          <a:bodyPr vert="horz" lIns="91440" tIns="45720" rIns="91440" bIns="45720" rtlCol="0" anchor="ctr">
            <a:noAutofit/>
          </a:bodyPr>
          <a:lstStyle/>
          <a:p>
            <a:r>
              <a:rPr lang="en-US" dirty="0"/>
              <a:t>Click to edit Master title style</a:t>
            </a:r>
          </a:p>
        </p:txBody>
      </p:sp>
      <p:sp>
        <p:nvSpPr>
          <p:cNvPr id="8" name="Rectangle 7">
            <a:extLst>
              <a:ext uri="{FF2B5EF4-FFF2-40B4-BE49-F238E27FC236}">
                <a16:creationId xmlns:a16="http://schemas.microsoft.com/office/drawing/2014/main" id="{6956BB25-0FBB-51F1-57A7-A4D63E29AA8B}"/>
              </a:ext>
            </a:extLst>
          </p:cNvPr>
          <p:cNvSpPr/>
          <p:nvPr userDrawn="1"/>
        </p:nvSpPr>
        <p:spPr>
          <a:xfrm>
            <a:off x="676194" y="6523745"/>
            <a:ext cx="11515805" cy="334255"/>
          </a:xfrm>
          <a:prstGeom prst="rect">
            <a:avLst/>
          </a:prstGeom>
          <a:solidFill>
            <a:srgbClr val="17BBB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D96168F8-99A1-AE36-6A61-1E764637BF30}"/>
              </a:ext>
            </a:extLst>
          </p:cNvPr>
          <p:cNvSpPr txBox="1"/>
          <p:nvPr userDrawn="1"/>
        </p:nvSpPr>
        <p:spPr>
          <a:xfrm>
            <a:off x="676196" y="6557949"/>
            <a:ext cx="7092363" cy="276999"/>
          </a:xfrm>
          <a:prstGeom prst="rect">
            <a:avLst/>
          </a:prstGeom>
          <a:noFill/>
        </p:spPr>
        <p:txBody>
          <a:bodyPr wrap="square" rtlCol="0">
            <a:spAutoFit/>
          </a:bodyPr>
          <a:lstStyle/>
          <a:p>
            <a:r>
              <a:rPr lang="en-US" sz="1200" dirty="0">
                <a:solidFill>
                  <a:schemeClr val="bg1"/>
                </a:solidFill>
              </a:rPr>
              <a:t>MACC 2024 | ARCHITECTING FOR AI: A NEW PARADIGM IN BUSINESS VALUE</a:t>
            </a:r>
          </a:p>
        </p:txBody>
      </p:sp>
      <p:pic>
        <p:nvPicPr>
          <p:cNvPr id="10" name="Picture 9">
            <a:extLst>
              <a:ext uri="{FF2B5EF4-FFF2-40B4-BE49-F238E27FC236}">
                <a16:creationId xmlns:a16="http://schemas.microsoft.com/office/drawing/2014/main" id="{E571F6FB-2E8C-E84C-1611-5D500238A1A4}"/>
              </a:ext>
            </a:extLst>
          </p:cNvPr>
          <p:cNvPicPr>
            <a:picLocks noChangeAspect="1"/>
          </p:cNvPicPr>
          <p:nvPr userDrawn="1"/>
        </p:nvPicPr>
        <p:blipFill rotWithShape="1">
          <a:blip r:embed="rId11"/>
          <a:srcRect r="61041"/>
          <a:stretch/>
        </p:blipFill>
        <p:spPr>
          <a:xfrm>
            <a:off x="160910" y="6354191"/>
            <a:ext cx="456792" cy="430558"/>
          </a:xfrm>
          <a:prstGeom prst="rect">
            <a:avLst/>
          </a:prstGeom>
        </p:spPr>
      </p:pic>
    </p:spTree>
    <p:extLst>
      <p:ext uri="{BB962C8B-B14F-4D97-AF65-F5344CB8AC3E}">
        <p14:creationId xmlns:p14="http://schemas.microsoft.com/office/powerpoint/2010/main" val="2049801890"/>
      </p:ext>
    </p:extLst>
  </p:cSld>
  <p:clrMap bg1="lt1" tx1="dk1" bg2="lt2" tx2="dk2" accent1="accent1" accent2="accent2" accent3="accent3" accent4="accent4" accent5="accent5" accent6="accent6" hlink="hlink" folHlink="folHlink"/>
  <p:sldLayoutIdLst>
    <p:sldLayoutId id="2147483649" r:id="rId1"/>
    <p:sldLayoutId id="2147483655" r:id="rId2"/>
    <p:sldLayoutId id="2147483650" r:id="rId3"/>
    <p:sldLayoutId id="2147483651" r:id="rId4"/>
    <p:sldLayoutId id="2147483652" r:id="rId5"/>
    <p:sldLayoutId id="2147483653" r:id="rId6"/>
    <p:sldLayoutId id="2147483654" r:id="rId7"/>
    <p:sldLayoutId id="2147483657" r:id="rId8"/>
    <p:sldLayoutId id="2147483658" r:id="rId9"/>
  </p:sldLayoutIdLst>
  <p:txStyles>
    <p:titleStyle>
      <a:lvl1pPr algn="l" defTabSz="914400" rtl="0" eaLnBrk="1" latinLnBrk="0" hangingPunct="1">
        <a:lnSpc>
          <a:spcPct val="90000"/>
        </a:lnSpc>
        <a:spcBef>
          <a:spcPct val="0"/>
        </a:spcBef>
        <a:buNone/>
        <a:defRPr sz="3600" b="1"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62C8D2-E020-8886-4AF1-4F28576BA086}"/>
              </a:ext>
            </a:extLst>
          </p:cNvPr>
          <p:cNvSpPr>
            <a:spLocks noGrp="1"/>
          </p:cNvSpPr>
          <p:nvPr>
            <p:ph type="ctrTitle"/>
          </p:nvPr>
        </p:nvSpPr>
        <p:spPr/>
        <p:txBody>
          <a:bodyPr/>
          <a:lstStyle/>
          <a:p>
            <a:r>
              <a:rPr lang="en-US" dirty="0"/>
              <a:t>The Business Value of Intelligent Agents</a:t>
            </a:r>
          </a:p>
        </p:txBody>
      </p:sp>
      <p:sp>
        <p:nvSpPr>
          <p:cNvPr id="3" name="Subtitle 2">
            <a:extLst>
              <a:ext uri="{FF2B5EF4-FFF2-40B4-BE49-F238E27FC236}">
                <a16:creationId xmlns:a16="http://schemas.microsoft.com/office/drawing/2014/main" id="{082B648D-67A4-7B2B-609B-1F5577660F3B}"/>
              </a:ext>
            </a:extLst>
          </p:cNvPr>
          <p:cNvSpPr>
            <a:spLocks noGrp="1"/>
          </p:cNvSpPr>
          <p:nvPr>
            <p:ph type="subTitle" idx="1"/>
          </p:nvPr>
        </p:nvSpPr>
        <p:spPr/>
        <p:txBody>
          <a:bodyPr/>
          <a:lstStyle/>
          <a:p>
            <a:r>
              <a:rPr lang="en-US" dirty="0"/>
              <a:t>Steve Peterson</a:t>
            </a:r>
          </a:p>
          <a:p>
            <a:r>
              <a:rPr lang="en-US" dirty="0"/>
              <a:t>Dan McCreary</a:t>
            </a:r>
          </a:p>
          <a:p>
            <a:r>
              <a:rPr lang="en-US" dirty="0"/>
              <a:t>MACC November 2024</a:t>
            </a:r>
          </a:p>
        </p:txBody>
      </p:sp>
    </p:spTree>
    <p:extLst>
      <p:ext uri="{BB962C8B-B14F-4D97-AF65-F5344CB8AC3E}">
        <p14:creationId xmlns:p14="http://schemas.microsoft.com/office/powerpoint/2010/main" val="15337510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BE13142-7531-5067-43F1-C524C40E3347}"/>
              </a:ext>
            </a:extLst>
          </p:cNvPr>
          <p:cNvSpPr>
            <a:spLocks noGrp="1"/>
          </p:cNvSpPr>
          <p:nvPr>
            <p:ph type="title"/>
          </p:nvPr>
        </p:nvSpPr>
        <p:spPr/>
        <p:txBody>
          <a:bodyPr/>
          <a:lstStyle/>
          <a:p>
            <a:r>
              <a:rPr lang="en-US" dirty="0"/>
              <a:t>GenAI Systems Estimate Problem Complexity</a:t>
            </a:r>
          </a:p>
        </p:txBody>
      </p:sp>
      <p:sp>
        <p:nvSpPr>
          <p:cNvPr id="8" name="Content Placeholder 7">
            <a:extLst>
              <a:ext uri="{FF2B5EF4-FFF2-40B4-BE49-F238E27FC236}">
                <a16:creationId xmlns:a16="http://schemas.microsoft.com/office/drawing/2014/main" id="{73500308-0C88-5BEF-D02A-5B1B4D4BC818}"/>
              </a:ext>
            </a:extLst>
          </p:cNvPr>
          <p:cNvSpPr>
            <a:spLocks noGrp="1"/>
          </p:cNvSpPr>
          <p:nvPr>
            <p:ph idx="1"/>
          </p:nvPr>
        </p:nvSpPr>
        <p:spPr>
          <a:xfrm>
            <a:off x="448680" y="5597792"/>
            <a:ext cx="10743113" cy="682151"/>
          </a:xfrm>
        </p:spPr>
        <p:txBody>
          <a:bodyPr>
            <a:normAutofit fontScale="92500"/>
          </a:bodyPr>
          <a:lstStyle/>
          <a:p>
            <a:r>
              <a:rPr lang="en-US" dirty="0"/>
              <a:t>Simple problems can use very small models (</a:t>
            </a:r>
            <a:r>
              <a:rPr lang="en-US" dirty="0" err="1"/>
              <a:t>Ollama</a:t>
            </a:r>
            <a:r>
              <a:rPr lang="en-US" dirty="0"/>
              <a:t> on a local GPU)</a:t>
            </a:r>
          </a:p>
        </p:txBody>
      </p:sp>
      <p:pic>
        <p:nvPicPr>
          <p:cNvPr id="9" name="Picture 8">
            <a:extLst>
              <a:ext uri="{FF2B5EF4-FFF2-40B4-BE49-F238E27FC236}">
                <a16:creationId xmlns:a16="http://schemas.microsoft.com/office/drawing/2014/main" id="{8DC74F03-B903-FD91-51C7-077DA537DF74}"/>
              </a:ext>
            </a:extLst>
          </p:cNvPr>
          <p:cNvPicPr>
            <a:picLocks noChangeAspect="1"/>
          </p:cNvPicPr>
          <p:nvPr/>
        </p:nvPicPr>
        <p:blipFill>
          <a:blip r:embed="rId2"/>
          <a:stretch>
            <a:fillRect/>
          </a:stretch>
        </p:blipFill>
        <p:spPr>
          <a:xfrm>
            <a:off x="7351433" y="3752171"/>
            <a:ext cx="4088715" cy="1474502"/>
          </a:xfrm>
          <a:prstGeom prst="rect">
            <a:avLst/>
          </a:prstGeom>
        </p:spPr>
      </p:pic>
      <p:pic>
        <p:nvPicPr>
          <p:cNvPr id="10" name="Picture 9">
            <a:extLst>
              <a:ext uri="{FF2B5EF4-FFF2-40B4-BE49-F238E27FC236}">
                <a16:creationId xmlns:a16="http://schemas.microsoft.com/office/drawing/2014/main" id="{E134B3ED-CB55-3CC0-4F4C-D1BC6D8ED93F}"/>
              </a:ext>
            </a:extLst>
          </p:cNvPr>
          <p:cNvPicPr>
            <a:picLocks noChangeAspect="1"/>
          </p:cNvPicPr>
          <p:nvPr/>
        </p:nvPicPr>
        <p:blipFill>
          <a:blip r:embed="rId3"/>
          <a:stretch>
            <a:fillRect/>
          </a:stretch>
        </p:blipFill>
        <p:spPr>
          <a:xfrm>
            <a:off x="251791" y="3827991"/>
            <a:ext cx="5859523" cy="1584241"/>
          </a:xfrm>
          <a:prstGeom prst="rect">
            <a:avLst/>
          </a:prstGeom>
        </p:spPr>
      </p:pic>
      <p:pic>
        <p:nvPicPr>
          <p:cNvPr id="11" name="Picture 10">
            <a:extLst>
              <a:ext uri="{FF2B5EF4-FFF2-40B4-BE49-F238E27FC236}">
                <a16:creationId xmlns:a16="http://schemas.microsoft.com/office/drawing/2014/main" id="{089DBB12-D21D-4AE9-945D-E539ABBC4A9E}"/>
              </a:ext>
            </a:extLst>
          </p:cNvPr>
          <p:cNvPicPr>
            <a:picLocks noChangeAspect="1"/>
          </p:cNvPicPr>
          <p:nvPr/>
        </p:nvPicPr>
        <p:blipFill>
          <a:blip r:embed="rId4"/>
          <a:stretch>
            <a:fillRect/>
          </a:stretch>
        </p:blipFill>
        <p:spPr>
          <a:xfrm>
            <a:off x="1779193" y="1116554"/>
            <a:ext cx="8326992" cy="2450057"/>
          </a:xfrm>
          <a:prstGeom prst="rect">
            <a:avLst/>
          </a:prstGeom>
        </p:spPr>
      </p:pic>
    </p:spTree>
    <p:extLst>
      <p:ext uri="{BB962C8B-B14F-4D97-AF65-F5344CB8AC3E}">
        <p14:creationId xmlns:p14="http://schemas.microsoft.com/office/powerpoint/2010/main" val="13353599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8AFC3C0-84B2-3615-4449-3E1891571E95}"/>
              </a:ext>
            </a:extLst>
          </p:cNvPr>
          <p:cNvSpPr>
            <a:spLocks noGrp="1"/>
          </p:cNvSpPr>
          <p:nvPr>
            <p:ph type="title"/>
          </p:nvPr>
        </p:nvSpPr>
        <p:spPr/>
        <p:txBody>
          <a:bodyPr/>
          <a:lstStyle/>
          <a:p>
            <a:r>
              <a:rPr lang="en-US" dirty="0"/>
              <a:t>Example: ChatGPT o1-preview</a:t>
            </a:r>
          </a:p>
        </p:txBody>
      </p:sp>
      <p:sp>
        <p:nvSpPr>
          <p:cNvPr id="8" name="Content Placeholder 7">
            <a:extLst>
              <a:ext uri="{FF2B5EF4-FFF2-40B4-BE49-F238E27FC236}">
                <a16:creationId xmlns:a16="http://schemas.microsoft.com/office/drawing/2014/main" id="{B5A9B87C-A8B4-B8CC-2B67-8C87F87F82B6}"/>
              </a:ext>
            </a:extLst>
          </p:cNvPr>
          <p:cNvSpPr>
            <a:spLocks noGrp="1"/>
          </p:cNvSpPr>
          <p:nvPr>
            <p:ph idx="1"/>
          </p:nvPr>
        </p:nvSpPr>
        <p:spPr>
          <a:xfrm>
            <a:off x="676194" y="1003852"/>
            <a:ext cx="10515600" cy="4979505"/>
          </a:xfrm>
        </p:spPr>
        <p:txBody>
          <a:bodyPr/>
          <a:lstStyle/>
          <a:p>
            <a:r>
              <a:rPr lang="en-US" dirty="0"/>
              <a:t>Estimate the complexity of problems</a:t>
            </a:r>
          </a:p>
          <a:p>
            <a:r>
              <a:rPr lang="en-US" dirty="0"/>
              <a:t>Assigns the right resources to each problem</a:t>
            </a:r>
          </a:p>
          <a:p>
            <a:r>
              <a:rPr lang="en-US" dirty="0"/>
              <a:t>Use “Chain of Thought Reasoning”</a:t>
            </a:r>
          </a:p>
          <a:p>
            <a:r>
              <a:rPr lang="en-US" dirty="0"/>
              <a:t>Response take between 1 second and 100 seconds</a:t>
            </a:r>
          </a:p>
        </p:txBody>
      </p:sp>
      <p:pic>
        <p:nvPicPr>
          <p:cNvPr id="9" name="Picture 8">
            <a:extLst>
              <a:ext uri="{FF2B5EF4-FFF2-40B4-BE49-F238E27FC236}">
                <a16:creationId xmlns:a16="http://schemas.microsoft.com/office/drawing/2014/main" id="{12A035AB-F16E-D0D8-1523-422F8C3B3B33}"/>
              </a:ext>
            </a:extLst>
          </p:cNvPr>
          <p:cNvPicPr>
            <a:picLocks noChangeAspect="1"/>
          </p:cNvPicPr>
          <p:nvPr/>
        </p:nvPicPr>
        <p:blipFill>
          <a:blip r:embed="rId2"/>
          <a:stretch>
            <a:fillRect/>
          </a:stretch>
        </p:blipFill>
        <p:spPr>
          <a:xfrm>
            <a:off x="676194" y="3429000"/>
            <a:ext cx="7772400" cy="2725737"/>
          </a:xfrm>
          <a:prstGeom prst="rect">
            <a:avLst/>
          </a:prstGeom>
        </p:spPr>
      </p:pic>
      <p:sp>
        <p:nvSpPr>
          <p:cNvPr id="10" name="Right Arrow 9">
            <a:extLst>
              <a:ext uri="{FF2B5EF4-FFF2-40B4-BE49-F238E27FC236}">
                <a16:creationId xmlns:a16="http://schemas.microsoft.com/office/drawing/2014/main" id="{C95610A0-7CE7-36F1-D2C7-CC488DF8CC8C}"/>
              </a:ext>
            </a:extLst>
          </p:cNvPr>
          <p:cNvSpPr/>
          <p:nvPr/>
        </p:nvSpPr>
        <p:spPr>
          <a:xfrm rot="9164694">
            <a:off x="3200576" y="3430931"/>
            <a:ext cx="2152891" cy="1203767"/>
          </a:xfrm>
          <a:prstGeom prst="right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473802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A6DA5D-8E2D-4EC0-02BF-2F7EB297B143}"/>
              </a:ext>
            </a:extLst>
          </p:cNvPr>
          <p:cNvSpPr>
            <a:spLocks noGrp="1"/>
          </p:cNvSpPr>
          <p:nvPr>
            <p:ph type="title"/>
          </p:nvPr>
        </p:nvSpPr>
        <p:spPr/>
        <p:txBody>
          <a:bodyPr/>
          <a:lstStyle/>
          <a:p>
            <a:r>
              <a:rPr lang="en-US" dirty="0"/>
              <a:t>ChatGPT o1-preview</a:t>
            </a:r>
          </a:p>
        </p:txBody>
      </p:sp>
      <p:sp>
        <p:nvSpPr>
          <p:cNvPr id="3" name="Content Placeholder 2">
            <a:extLst>
              <a:ext uri="{FF2B5EF4-FFF2-40B4-BE49-F238E27FC236}">
                <a16:creationId xmlns:a16="http://schemas.microsoft.com/office/drawing/2014/main" id="{E159C422-D481-3A38-18DE-0C91B98F3340}"/>
              </a:ext>
            </a:extLst>
          </p:cNvPr>
          <p:cNvSpPr>
            <a:spLocks noGrp="1"/>
          </p:cNvSpPr>
          <p:nvPr>
            <p:ph idx="1"/>
          </p:nvPr>
        </p:nvSpPr>
        <p:spPr>
          <a:xfrm>
            <a:off x="8461094" y="1169643"/>
            <a:ext cx="2730699" cy="4813714"/>
          </a:xfrm>
        </p:spPr>
        <p:txBody>
          <a:bodyPr/>
          <a:lstStyle/>
          <a:p>
            <a:r>
              <a:rPr lang="en-US" dirty="0"/>
              <a:t>Dropdown</a:t>
            </a:r>
          </a:p>
        </p:txBody>
      </p:sp>
      <p:pic>
        <p:nvPicPr>
          <p:cNvPr id="4" name="Picture 3">
            <a:extLst>
              <a:ext uri="{FF2B5EF4-FFF2-40B4-BE49-F238E27FC236}">
                <a16:creationId xmlns:a16="http://schemas.microsoft.com/office/drawing/2014/main" id="{24C15EA8-4258-E79B-A06A-4F3B7A3C90AA}"/>
              </a:ext>
            </a:extLst>
          </p:cNvPr>
          <p:cNvPicPr>
            <a:picLocks noChangeAspect="1"/>
          </p:cNvPicPr>
          <p:nvPr/>
        </p:nvPicPr>
        <p:blipFill>
          <a:blip r:embed="rId2"/>
          <a:stretch>
            <a:fillRect/>
          </a:stretch>
        </p:blipFill>
        <p:spPr>
          <a:xfrm>
            <a:off x="347660" y="818980"/>
            <a:ext cx="7772400" cy="5515039"/>
          </a:xfrm>
          <a:prstGeom prst="rect">
            <a:avLst/>
          </a:prstGeom>
        </p:spPr>
      </p:pic>
    </p:spTree>
    <p:extLst>
      <p:ext uri="{BB962C8B-B14F-4D97-AF65-F5344CB8AC3E}">
        <p14:creationId xmlns:p14="http://schemas.microsoft.com/office/powerpoint/2010/main" val="14630567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A99D64-E57D-E650-FE3E-7A6F9D65B3C0}"/>
              </a:ext>
            </a:extLst>
          </p:cNvPr>
          <p:cNvSpPr>
            <a:spLocks noGrp="1"/>
          </p:cNvSpPr>
          <p:nvPr>
            <p:ph type="title"/>
          </p:nvPr>
        </p:nvSpPr>
        <p:spPr>
          <a:xfrm>
            <a:off x="291548" y="268356"/>
            <a:ext cx="10515600" cy="816045"/>
          </a:xfrm>
        </p:spPr>
        <p:txBody>
          <a:bodyPr/>
          <a:lstStyle/>
          <a:p>
            <a:r>
              <a:rPr lang="en-US" dirty="0"/>
              <a:t>How are Intelligent Agents Different?</a:t>
            </a:r>
          </a:p>
        </p:txBody>
      </p:sp>
      <p:sp>
        <p:nvSpPr>
          <p:cNvPr id="3" name="Content Placeholder 2">
            <a:extLst>
              <a:ext uri="{FF2B5EF4-FFF2-40B4-BE49-F238E27FC236}">
                <a16:creationId xmlns:a16="http://schemas.microsoft.com/office/drawing/2014/main" id="{1C918147-9F6C-D307-ECD8-30FCD83D16D2}"/>
              </a:ext>
            </a:extLst>
          </p:cNvPr>
          <p:cNvSpPr>
            <a:spLocks noGrp="1"/>
          </p:cNvSpPr>
          <p:nvPr>
            <p:ph idx="1"/>
          </p:nvPr>
        </p:nvSpPr>
        <p:spPr/>
        <p:txBody>
          <a:bodyPr/>
          <a:lstStyle/>
          <a:p>
            <a:r>
              <a:rPr lang="en-US" b="1" dirty="0"/>
              <a:t>Autonomy</a:t>
            </a:r>
            <a:r>
              <a:rPr lang="en-US" dirty="0"/>
              <a:t>: LLMs respond only when prompted, whereas intelligent agents proactively pursue goals.</a:t>
            </a:r>
          </a:p>
          <a:p>
            <a:r>
              <a:rPr lang="en-US" b="1" dirty="0"/>
              <a:t>Memory</a:t>
            </a:r>
            <a:r>
              <a:rPr lang="en-US" dirty="0"/>
              <a:t>: LLMs typically don’t have memory across sessions without external tools; agents can have memory and adapt iteratively.</a:t>
            </a:r>
          </a:p>
          <a:p>
            <a:r>
              <a:rPr lang="en-US" b="1" dirty="0"/>
              <a:t>Tool Usage</a:t>
            </a:r>
            <a:r>
              <a:rPr lang="en-US" dirty="0"/>
              <a:t>: LLMs need integration with external tools to perform actions, while intelligent agents have embedded mechanisms for interacting with the environment.</a:t>
            </a:r>
          </a:p>
          <a:p>
            <a:r>
              <a:rPr lang="en-US" b="1" dirty="0"/>
              <a:t>Collaboration</a:t>
            </a:r>
            <a:r>
              <a:rPr lang="en-US" dirty="0"/>
              <a:t>: Agents work together in a modular fashion to solve problems; LLMs work individually.</a:t>
            </a:r>
          </a:p>
        </p:txBody>
      </p:sp>
    </p:spTree>
    <p:extLst>
      <p:ext uri="{BB962C8B-B14F-4D97-AF65-F5344CB8AC3E}">
        <p14:creationId xmlns:p14="http://schemas.microsoft.com/office/powerpoint/2010/main" val="25287596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33770-4DF0-B05B-5D31-D1DAEFF7B138}"/>
              </a:ext>
            </a:extLst>
          </p:cNvPr>
          <p:cNvSpPr>
            <a:spLocks noGrp="1"/>
          </p:cNvSpPr>
          <p:nvPr>
            <p:ph type="title"/>
          </p:nvPr>
        </p:nvSpPr>
        <p:spPr>
          <a:xfrm>
            <a:off x="569843" y="278296"/>
            <a:ext cx="10515600" cy="1024766"/>
          </a:xfrm>
        </p:spPr>
        <p:txBody>
          <a:bodyPr/>
          <a:lstStyle/>
          <a:p>
            <a:r>
              <a:rPr lang="en-US" dirty="0"/>
              <a:t>Estimating Today’s Value of Future Business Agent</a:t>
            </a:r>
          </a:p>
        </p:txBody>
      </p:sp>
      <p:sp>
        <p:nvSpPr>
          <p:cNvPr id="3" name="Content Placeholder 2">
            <a:extLst>
              <a:ext uri="{FF2B5EF4-FFF2-40B4-BE49-F238E27FC236}">
                <a16:creationId xmlns:a16="http://schemas.microsoft.com/office/drawing/2014/main" id="{1EDEA2C7-7031-9FEF-80C5-5B4B95D6E747}"/>
              </a:ext>
            </a:extLst>
          </p:cNvPr>
          <p:cNvSpPr>
            <a:spLocks noGrp="1"/>
          </p:cNvSpPr>
          <p:nvPr>
            <p:ph idx="1"/>
          </p:nvPr>
        </p:nvSpPr>
        <p:spPr>
          <a:xfrm>
            <a:off x="4943833" y="1602994"/>
            <a:ext cx="6540281" cy="1928192"/>
          </a:xfrm>
        </p:spPr>
        <p:txBody>
          <a:bodyPr/>
          <a:lstStyle/>
          <a:p>
            <a:pPr marL="0" indent="0">
              <a:buNone/>
            </a:pPr>
            <a:r>
              <a:rPr lang="en-US" dirty="0"/>
              <a:t>How do we, as architects, help our financial team create a net present value of an investment in a future that is not clear?</a:t>
            </a:r>
          </a:p>
        </p:txBody>
      </p:sp>
      <p:sp>
        <p:nvSpPr>
          <p:cNvPr id="5" name="AutoShape 4" descr="A fun and whimsical scene of a woman accountant in a cozy office setting, wearing professional attire with a playful twist, looking into a crystal ball. The crystal ball glows softly, and inside, there are futuristic symbols representing cutting-edge technology, such as AI and robotics. Her expression is one of curiosity and concentration, as if she's trying to foresee the current value of these technologies. Books and papers are scattered around with charts and graphs, adding a hint of analytics to the scene. Warm lighting with a mystical vibe.">
            <a:extLst>
              <a:ext uri="{FF2B5EF4-FFF2-40B4-BE49-F238E27FC236}">
                <a16:creationId xmlns:a16="http://schemas.microsoft.com/office/drawing/2014/main" id="{AFBAA3CC-F198-5FB2-3CDE-D93493C8A0DB}"/>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6" descr="A fun and whimsical scene of a woman accountant in a cozy office setting, wearing professional attire with a playful twist, looking into a crystal ball. The crystal ball glows softly, and inside, there are futuristic symbols representing cutting-edge technology, such as AI and robotics. Her expression is one of curiosity and concentration, as if she's trying to foresee the current value of these technologies. Books and papers are scattered around with charts and graphs, adding a hint of analytics to the scene. Warm lighting with a mystical vibe.">
            <a:extLst>
              <a:ext uri="{FF2B5EF4-FFF2-40B4-BE49-F238E27FC236}">
                <a16:creationId xmlns:a16="http://schemas.microsoft.com/office/drawing/2014/main" id="{4B0C524C-EAE2-43B9-2E4A-E914CAA649F5}"/>
              </a:ext>
            </a:extLst>
          </p:cNvPr>
          <p:cNvSpPr>
            <a:spLocks noChangeAspect="1" noChangeArrowheads="1"/>
          </p:cNvSpPr>
          <p:nvPr/>
        </p:nvSpPr>
        <p:spPr bwMode="auto">
          <a:xfrm>
            <a:off x="1699591" y="-967409"/>
            <a:ext cx="4701209" cy="47012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 name="Picture 6">
            <a:extLst>
              <a:ext uri="{FF2B5EF4-FFF2-40B4-BE49-F238E27FC236}">
                <a16:creationId xmlns:a16="http://schemas.microsoft.com/office/drawing/2014/main" id="{09A69BB6-3227-772C-C0E4-55166B59EFD8}"/>
              </a:ext>
            </a:extLst>
          </p:cNvPr>
          <p:cNvPicPr>
            <a:picLocks noChangeAspect="1"/>
          </p:cNvPicPr>
          <p:nvPr/>
        </p:nvPicPr>
        <p:blipFill>
          <a:blip r:embed="rId2"/>
          <a:stretch>
            <a:fillRect/>
          </a:stretch>
        </p:blipFill>
        <p:spPr>
          <a:xfrm>
            <a:off x="707886" y="1570382"/>
            <a:ext cx="3877365" cy="3877365"/>
          </a:xfrm>
          <a:prstGeom prst="rect">
            <a:avLst/>
          </a:prstGeom>
        </p:spPr>
      </p:pic>
    </p:spTree>
    <p:extLst>
      <p:ext uri="{BB962C8B-B14F-4D97-AF65-F5344CB8AC3E}">
        <p14:creationId xmlns:p14="http://schemas.microsoft.com/office/powerpoint/2010/main" val="1809328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AC280A-2347-2CE0-E32A-2A07A4470EE1}"/>
              </a:ext>
            </a:extLst>
          </p:cNvPr>
          <p:cNvSpPr>
            <a:spLocks noGrp="1"/>
          </p:cNvSpPr>
          <p:nvPr>
            <p:ph type="title"/>
          </p:nvPr>
        </p:nvSpPr>
        <p:spPr>
          <a:xfrm>
            <a:off x="430696" y="353598"/>
            <a:ext cx="10515600" cy="816045"/>
          </a:xfrm>
        </p:spPr>
        <p:txBody>
          <a:bodyPr/>
          <a:lstStyle/>
          <a:p>
            <a:r>
              <a:rPr lang="en-US" dirty="0"/>
              <a:t>Challenges of Calculating Value of AI Agents</a:t>
            </a:r>
          </a:p>
        </p:txBody>
      </p:sp>
      <p:sp>
        <p:nvSpPr>
          <p:cNvPr id="3" name="Content Placeholder 2">
            <a:extLst>
              <a:ext uri="{FF2B5EF4-FFF2-40B4-BE49-F238E27FC236}">
                <a16:creationId xmlns:a16="http://schemas.microsoft.com/office/drawing/2014/main" id="{CD3BD9F7-1E3F-78F3-5CAC-891899DDA2C5}"/>
              </a:ext>
            </a:extLst>
          </p:cNvPr>
          <p:cNvSpPr>
            <a:spLocks noGrp="1"/>
          </p:cNvSpPr>
          <p:nvPr>
            <p:ph idx="1"/>
          </p:nvPr>
        </p:nvSpPr>
        <p:spPr>
          <a:xfrm>
            <a:off x="676194" y="1600199"/>
            <a:ext cx="10515600" cy="4383157"/>
          </a:xfrm>
        </p:spPr>
        <p:txBody>
          <a:bodyPr>
            <a:normAutofit fontScale="92500" lnSpcReduction="10000"/>
          </a:bodyPr>
          <a:lstStyle/>
          <a:p>
            <a:r>
              <a:rPr lang="en-US" b="1" dirty="0"/>
              <a:t>Data Quality and Availability</a:t>
            </a:r>
            <a:r>
              <a:rPr lang="en-US" dirty="0"/>
              <a:t>: Ensuring access to high-quality, relevant, and up-to-date data is essential for accurate valuation, but organizations often face data silos, incomplete records, or unstructured data that complicates assessments.</a:t>
            </a:r>
          </a:p>
          <a:p>
            <a:r>
              <a:rPr lang="en-US" b="1" dirty="0"/>
              <a:t>Complexity of Integration and Deployment Costs</a:t>
            </a:r>
            <a:r>
              <a:rPr lang="en-US" dirty="0"/>
              <a:t>: Estimating the full cost of implementing and maintaining intelligent agents, including system integration, training, and change management, is challenging due to hidden costs and the need for specialized expertise.</a:t>
            </a:r>
          </a:p>
          <a:p>
            <a:r>
              <a:rPr lang="en-US" b="1" dirty="0"/>
              <a:t>Uncertainty in ROI and Long-term Value</a:t>
            </a:r>
            <a:r>
              <a:rPr lang="en-US" dirty="0"/>
              <a:t>: Predicting the potential impact of intelligent agents on productivity and revenue involves a high degree of uncertainty, as benefits may vary over time and are influenced by evolving technology and market dynamics.</a:t>
            </a:r>
          </a:p>
          <a:p>
            <a:endParaRPr lang="en-US" dirty="0"/>
          </a:p>
        </p:txBody>
      </p:sp>
    </p:spTree>
    <p:extLst>
      <p:ext uri="{BB962C8B-B14F-4D97-AF65-F5344CB8AC3E}">
        <p14:creationId xmlns:p14="http://schemas.microsoft.com/office/powerpoint/2010/main" val="5208927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FA279E-E636-C480-E948-51101AB977A6}"/>
              </a:ext>
            </a:extLst>
          </p:cNvPr>
          <p:cNvSpPr>
            <a:spLocks noGrp="1"/>
          </p:cNvSpPr>
          <p:nvPr>
            <p:ph type="title"/>
          </p:nvPr>
        </p:nvSpPr>
        <p:spPr>
          <a:xfrm>
            <a:off x="838200" y="365126"/>
            <a:ext cx="10515600" cy="509518"/>
          </a:xfrm>
        </p:spPr>
        <p:txBody>
          <a:bodyPr/>
          <a:lstStyle/>
          <a:p>
            <a:r>
              <a:rPr lang="en-US" dirty="0"/>
              <a:t>Trend Analysis</a:t>
            </a:r>
          </a:p>
        </p:txBody>
      </p:sp>
      <p:sp>
        <p:nvSpPr>
          <p:cNvPr id="3" name="Content Placeholder 2">
            <a:extLst>
              <a:ext uri="{FF2B5EF4-FFF2-40B4-BE49-F238E27FC236}">
                <a16:creationId xmlns:a16="http://schemas.microsoft.com/office/drawing/2014/main" id="{0F682375-CA54-9324-C762-B1C2DCF465CA}"/>
              </a:ext>
            </a:extLst>
          </p:cNvPr>
          <p:cNvSpPr>
            <a:spLocks noGrp="1"/>
          </p:cNvSpPr>
          <p:nvPr>
            <p:ph idx="1"/>
          </p:nvPr>
        </p:nvSpPr>
        <p:spPr/>
        <p:txBody>
          <a:bodyPr/>
          <a:lstStyle/>
          <a:p>
            <a:pPr>
              <a:buFont typeface="Arial" panose="020B0604020202020204" pitchFamily="34" charset="0"/>
              <a:buChar char="•"/>
            </a:pPr>
            <a:r>
              <a:rPr lang="en-US" b="1" dirty="0"/>
              <a:t>Rapid Progress</a:t>
            </a:r>
            <a:r>
              <a:rPr lang="en-US" dirty="0"/>
              <a:t>: Improvements in multi-agent collaboration, autonomy, and decision-making are occurring rapidly due to advancements in AI research.</a:t>
            </a:r>
          </a:p>
          <a:p>
            <a:pPr>
              <a:buFont typeface="Arial" panose="020B0604020202020204" pitchFamily="34" charset="0"/>
              <a:buChar char="•"/>
            </a:pPr>
            <a:r>
              <a:rPr lang="en-US" b="1" dirty="0"/>
              <a:t>Moore's Law for AI</a:t>
            </a:r>
            <a:r>
              <a:rPr lang="en-US" dirty="0"/>
              <a:t>: Similar exponential improvements in processing power and software efficiency are accelerating agent capabilities.</a:t>
            </a:r>
          </a:p>
          <a:p>
            <a:pPr>
              <a:buFont typeface="Arial" panose="020B0604020202020204" pitchFamily="34" charset="0"/>
              <a:buChar char="•"/>
            </a:pPr>
            <a:r>
              <a:rPr lang="en-US" b="1" dirty="0"/>
              <a:t>Tooling</a:t>
            </a:r>
            <a:r>
              <a:rPr lang="en-US" dirty="0"/>
              <a:t>: Integration with tools like reinforcement learning and real-time data processing is making agents smarter and more adaptable.</a:t>
            </a:r>
          </a:p>
          <a:p>
            <a:endParaRPr lang="en-US" dirty="0"/>
          </a:p>
        </p:txBody>
      </p:sp>
    </p:spTree>
    <p:extLst>
      <p:ext uri="{BB962C8B-B14F-4D97-AF65-F5344CB8AC3E}">
        <p14:creationId xmlns:p14="http://schemas.microsoft.com/office/powerpoint/2010/main" val="40855546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76DBAE-ED2C-F1F9-5B50-DC86C70080F5}"/>
              </a:ext>
            </a:extLst>
          </p:cNvPr>
          <p:cNvSpPr>
            <a:spLocks noGrp="1"/>
          </p:cNvSpPr>
          <p:nvPr>
            <p:ph type="title"/>
          </p:nvPr>
        </p:nvSpPr>
        <p:spPr>
          <a:xfrm>
            <a:off x="202096" y="225978"/>
            <a:ext cx="10515600" cy="509518"/>
          </a:xfrm>
        </p:spPr>
        <p:txBody>
          <a:bodyPr/>
          <a:lstStyle/>
          <a:p>
            <a:endParaRPr lang="en-US"/>
          </a:p>
        </p:txBody>
      </p:sp>
      <p:sp>
        <p:nvSpPr>
          <p:cNvPr id="3" name="Content Placeholder 2">
            <a:extLst>
              <a:ext uri="{FF2B5EF4-FFF2-40B4-BE49-F238E27FC236}">
                <a16:creationId xmlns:a16="http://schemas.microsoft.com/office/drawing/2014/main" id="{B2AED69E-1C9D-B144-889A-8BFBC302AE1E}"/>
              </a:ext>
            </a:extLst>
          </p:cNvPr>
          <p:cNvSpPr>
            <a:spLocks noGrp="1"/>
          </p:cNvSpPr>
          <p:nvPr>
            <p:ph idx="1"/>
          </p:nvPr>
        </p:nvSpPr>
        <p:spPr>
          <a:xfrm>
            <a:off x="6659216" y="1169643"/>
            <a:ext cx="4532577" cy="4813714"/>
          </a:xfrm>
        </p:spPr>
        <p:txBody>
          <a:bodyPr/>
          <a:lstStyle/>
          <a:p>
            <a:endParaRPr lang="en-US" dirty="0"/>
          </a:p>
        </p:txBody>
      </p:sp>
      <p:pic>
        <p:nvPicPr>
          <p:cNvPr id="3074" name="Picture 2">
            <a:extLst>
              <a:ext uri="{FF2B5EF4-FFF2-40B4-BE49-F238E27FC236}">
                <a16:creationId xmlns:a16="http://schemas.microsoft.com/office/drawing/2014/main" id="{E001906A-62F3-BA0F-EA51-2879D953B1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7834" y="1169643"/>
            <a:ext cx="4681123" cy="40853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89844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7901B9-51DF-FA00-5243-10AE2F9DBE0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70EE7CB-44EF-B2C1-AD46-9BD154486F96}"/>
              </a:ext>
            </a:extLst>
          </p:cNvPr>
          <p:cNvSpPr>
            <a:spLocks noGrp="1"/>
          </p:cNvSpPr>
          <p:nvPr>
            <p:ph idx="1"/>
          </p:nvPr>
        </p:nvSpPr>
        <p:spPr/>
        <p:txBody>
          <a:bodyPr/>
          <a:lstStyle/>
          <a:p>
            <a:pPr algn="l"/>
            <a:r>
              <a:rPr lang="en-US" b="0" i="0" dirty="0">
                <a:solidFill>
                  <a:srgbClr val="6B6B6B"/>
                </a:solidFill>
                <a:effectLst/>
                <a:latin typeface="sohne"/>
              </a:rPr>
              <a:t>Never Mistake a Clear View for a Short Distance</a:t>
            </a:r>
          </a:p>
          <a:p>
            <a:pPr algn="l"/>
            <a:r>
              <a:rPr lang="en-US" b="0" i="0" dirty="0">
                <a:solidFill>
                  <a:srgbClr val="6B6B6B"/>
                </a:solidFill>
                <a:effectLst/>
                <a:latin typeface="sohne"/>
              </a:rPr>
              <a:t>— Paul </a:t>
            </a:r>
            <a:r>
              <a:rPr lang="en-US" b="0" i="0" dirty="0" err="1">
                <a:solidFill>
                  <a:srgbClr val="6B6B6B"/>
                </a:solidFill>
                <a:effectLst/>
                <a:latin typeface="sohne"/>
              </a:rPr>
              <a:t>Saffo</a:t>
            </a:r>
            <a:endParaRPr lang="en-US" b="0" i="0" dirty="0">
              <a:solidFill>
                <a:srgbClr val="6B6B6B"/>
              </a:solidFill>
              <a:effectLst/>
              <a:latin typeface="sohne"/>
            </a:endParaRPr>
          </a:p>
          <a:p>
            <a:endParaRPr lang="en-US" dirty="0"/>
          </a:p>
        </p:txBody>
      </p:sp>
    </p:spTree>
    <p:extLst>
      <p:ext uri="{BB962C8B-B14F-4D97-AF65-F5344CB8AC3E}">
        <p14:creationId xmlns:p14="http://schemas.microsoft.com/office/powerpoint/2010/main" val="24381177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918D4E-3515-6870-C0BD-0EB69343F53D}"/>
              </a:ext>
            </a:extLst>
          </p:cNvPr>
          <p:cNvSpPr>
            <a:spLocks noGrp="1"/>
          </p:cNvSpPr>
          <p:nvPr>
            <p:ph type="title"/>
          </p:nvPr>
        </p:nvSpPr>
        <p:spPr/>
        <p:txBody>
          <a:bodyPr/>
          <a:lstStyle/>
          <a:p>
            <a:r>
              <a:rPr lang="en-US" dirty="0"/>
              <a:t>Generative AI Architecture Patterns</a:t>
            </a:r>
            <a:r>
              <a:rPr lang="en-US"/>
              <a:t>: Agents</a:t>
            </a:r>
          </a:p>
        </p:txBody>
      </p:sp>
      <p:sp>
        <p:nvSpPr>
          <p:cNvPr id="3" name="Content Placeholder 2">
            <a:extLst>
              <a:ext uri="{FF2B5EF4-FFF2-40B4-BE49-F238E27FC236}">
                <a16:creationId xmlns:a16="http://schemas.microsoft.com/office/drawing/2014/main" id="{4F15DC02-6779-46F6-9E7F-A6C5BE6A09E7}"/>
              </a:ext>
            </a:extLst>
          </p:cNvPr>
          <p:cNvSpPr>
            <a:spLocks noGrp="1"/>
          </p:cNvSpPr>
          <p:nvPr>
            <p:ph idx="1"/>
          </p:nvPr>
        </p:nvSpPr>
        <p:spPr>
          <a:xfrm>
            <a:off x="676194" y="4114799"/>
            <a:ext cx="10515600" cy="1868557"/>
          </a:xfrm>
        </p:spPr>
        <p:txBody>
          <a:bodyPr/>
          <a:lstStyle/>
          <a:p>
            <a:endParaRPr lang="en-US"/>
          </a:p>
        </p:txBody>
      </p:sp>
      <p:pic>
        <p:nvPicPr>
          <p:cNvPr id="4" name="Picture 3">
            <a:extLst>
              <a:ext uri="{FF2B5EF4-FFF2-40B4-BE49-F238E27FC236}">
                <a16:creationId xmlns:a16="http://schemas.microsoft.com/office/drawing/2014/main" id="{6C47C440-113D-87B2-4821-1AFD364A3755}"/>
              </a:ext>
            </a:extLst>
          </p:cNvPr>
          <p:cNvPicPr>
            <a:picLocks noChangeAspect="1"/>
          </p:cNvPicPr>
          <p:nvPr/>
        </p:nvPicPr>
        <p:blipFill>
          <a:blip r:embed="rId2"/>
          <a:stretch>
            <a:fillRect/>
          </a:stretch>
        </p:blipFill>
        <p:spPr>
          <a:xfrm>
            <a:off x="2209800" y="1257200"/>
            <a:ext cx="7772400" cy="4343599"/>
          </a:xfrm>
          <a:prstGeom prst="rect">
            <a:avLst/>
          </a:prstGeom>
        </p:spPr>
      </p:pic>
    </p:spTree>
    <p:extLst>
      <p:ext uri="{BB962C8B-B14F-4D97-AF65-F5344CB8AC3E}">
        <p14:creationId xmlns:p14="http://schemas.microsoft.com/office/powerpoint/2010/main" val="7181717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79546F-E18C-6F1C-0535-EBE74EFE36A0}"/>
              </a:ext>
            </a:extLst>
          </p:cNvPr>
          <p:cNvSpPr>
            <a:spLocks noGrp="1"/>
          </p:cNvSpPr>
          <p:nvPr>
            <p:ph type="title"/>
          </p:nvPr>
        </p:nvSpPr>
        <p:spPr>
          <a:xfrm>
            <a:off x="251792" y="149086"/>
            <a:ext cx="10515600" cy="816045"/>
          </a:xfrm>
        </p:spPr>
        <p:txBody>
          <a:bodyPr/>
          <a:lstStyle/>
          <a:p>
            <a:r>
              <a:rPr lang="en-US" dirty="0"/>
              <a:t>Description of Talk</a:t>
            </a:r>
          </a:p>
        </p:txBody>
      </p:sp>
      <p:sp>
        <p:nvSpPr>
          <p:cNvPr id="3" name="Content Placeholder 2">
            <a:extLst>
              <a:ext uri="{FF2B5EF4-FFF2-40B4-BE49-F238E27FC236}">
                <a16:creationId xmlns:a16="http://schemas.microsoft.com/office/drawing/2014/main" id="{77E94E13-4797-6CFD-E26B-A111E1E74A4B}"/>
              </a:ext>
            </a:extLst>
          </p:cNvPr>
          <p:cNvSpPr>
            <a:spLocks noGrp="1"/>
          </p:cNvSpPr>
          <p:nvPr>
            <p:ph idx="1"/>
          </p:nvPr>
        </p:nvSpPr>
        <p:spPr/>
        <p:txBody>
          <a:bodyPr/>
          <a:lstStyle/>
          <a:p>
            <a:pPr marL="0" indent="0">
              <a:buNone/>
            </a:pPr>
            <a:r>
              <a:rPr lang="en-US" b="0" i="0" dirty="0">
                <a:solidFill>
                  <a:srgbClr val="333333"/>
                </a:solidFill>
                <a:effectLst/>
                <a:latin typeface="Overpass"/>
              </a:rPr>
              <a:t>Join Dan and Steve as they expand on last year’s Generative Patterns for AI, introducing new strategies for intelligent agents. Discover how agents can efficiently answer questions from documents and data sources, backed by real-world case studies showcasing cost savings. Learn actionable steps to implement pilot projects leveraging RAG and GraphRAG.</a:t>
            </a:r>
            <a:endParaRPr lang="en-US" dirty="0"/>
          </a:p>
        </p:txBody>
      </p:sp>
    </p:spTree>
    <p:extLst>
      <p:ext uri="{BB962C8B-B14F-4D97-AF65-F5344CB8AC3E}">
        <p14:creationId xmlns:p14="http://schemas.microsoft.com/office/powerpoint/2010/main" val="37398168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F0C98F-75EA-8FC4-8BB0-47C105DC48D4}"/>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702E32D1-72AC-E974-416A-1E349019BB5B}"/>
              </a:ext>
            </a:extLst>
          </p:cNvPr>
          <p:cNvSpPr>
            <a:spLocks noGrp="1"/>
          </p:cNvSpPr>
          <p:nvPr>
            <p:ph idx="1"/>
          </p:nvPr>
        </p:nvSpPr>
        <p:spPr/>
        <p:txBody>
          <a:bodyPr/>
          <a:lstStyle/>
          <a:p>
            <a:r>
              <a:rPr lang="en-US" dirty="0"/>
              <a:t>https://dmccreary.medium.com/the-generative-turn-for-tech-strategy-502390aafb76</a:t>
            </a:r>
          </a:p>
        </p:txBody>
      </p:sp>
    </p:spTree>
    <p:extLst>
      <p:ext uri="{BB962C8B-B14F-4D97-AF65-F5344CB8AC3E}">
        <p14:creationId xmlns:p14="http://schemas.microsoft.com/office/powerpoint/2010/main" val="23997243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736E45-4C2B-F47B-D81E-BD0AAE608C99}"/>
              </a:ext>
            </a:extLst>
          </p:cNvPr>
          <p:cNvSpPr>
            <a:spLocks noGrp="1"/>
          </p:cNvSpPr>
          <p:nvPr>
            <p:ph type="title"/>
          </p:nvPr>
        </p:nvSpPr>
        <p:spPr>
          <a:xfrm>
            <a:off x="327153" y="191806"/>
            <a:ext cx="10515600" cy="398804"/>
          </a:xfrm>
        </p:spPr>
        <p:txBody>
          <a:bodyPr>
            <a:noAutofit/>
          </a:bodyPr>
          <a:lstStyle/>
          <a:p>
            <a:r>
              <a:rPr lang="en-US" sz="2000" dirty="0"/>
              <a:t>Our Presenters</a:t>
            </a:r>
          </a:p>
        </p:txBody>
      </p:sp>
      <p:sp>
        <p:nvSpPr>
          <p:cNvPr id="5" name="Content Placeholder 4">
            <a:extLst>
              <a:ext uri="{FF2B5EF4-FFF2-40B4-BE49-F238E27FC236}">
                <a16:creationId xmlns:a16="http://schemas.microsoft.com/office/drawing/2014/main" id="{14B389D2-B418-6CB7-9763-19F692B8E1C2}"/>
              </a:ext>
            </a:extLst>
          </p:cNvPr>
          <p:cNvSpPr>
            <a:spLocks noGrp="1"/>
          </p:cNvSpPr>
          <p:nvPr>
            <p:ph sz="half" idx="1"/>
          </p:nvPr>
        </p:nvSpPr>
        <p:spPr>
          <a:xfrm>
            <a:off x="827421" y="3471258"/>
            <a:ext cx="5181600" cy="2474874"/>
          </a:xfrm>
        </p:spPr>
        <p:txBody>
          <a:bodyPr>
            <a:normAutofit fontScale="55000" lnSpcReduction="20000"/>
          </a:bodyPr>
          <a:lstStyle/>
          <a:p>
            <a:pPr marL="0" indent="0">
              <a:lnSpc>
                <a:spcPct val="120000"/>
              </a:lnSpc>
              <a:spcBef>
                <a:spcPts val="1400"/>
              </a:spcBef>
              <a:spcAft>
                <a:spcPts val="200"/>
              </a:spcAft>
              <a:buNone/>
            </a:pPr>
            <a:r>
              <a:rPr lang="en-US" b="0" i="0" dirty="0">
                <a:solidFill>
                  <a:srgbClr val="333333"/>
                </a:solidFill>
                <a:effectLst/>
                <a:latin typeface="Overpass"/>
              </a:rPr>
              <a:t>Steve Peterson is </a:t>
            </a:r>
            <a:r>
              <a:rPr lang="en-US" b="1" dirty="0">
                <a:solidFill>
                  <a:srgbClr val="333333"/>
                </a:solidFill>
                <a:latin typeface="Overpass"/>
              </a:rPr>
              <a:t>Chief Architect </a:t>
            </a:r>
            <a:r>
              <a:rPr lang="en-US" b="0" i="0" dirty="0">
                <a:solidFill>
                  <a:srgbClr val="333333"/>
                </a:solidFill>
                <a:effectLst/>
                <a:latin typeface="Overpass"/>
              </a:rPr>
              <a:t>at Aon Reinsurance.</a:t>
            </a:r>
          </a:p>
          <a:p>
            <a:pPr marL="0" indent="0">
              <a:lnSpc>
                <a:spcPct val="120000"/>
              </a:lnSpc>
              <a:spcBef>
                <a:spcPts val="1400"/>
              </a:spcBef>
              <a:spcAft>
                <a:spcPts val="200"/>
              </a:spcAft>
              <a:buNone/>
            </a:pPr>
            <a:r>
              <a:rPr lang="en-US" dirty="0">
                <a:solidFill>
                  <a:srgbClr val="333333"/>
                </a:solidFill>
                <a:latin typeface="Overpass"/>
              </a:rPr>
              <a:t>Steve</a:t>
            </a:r>
            <a:r>
              <a:rPr lang="en-US" b="0" i="0" dirty="0">
                <a:solidFill>
                  <a:srgbClr val="333333"/>
                </a:solidFill>
                <a:effectLst/>
                <a:latin typeface="Overpass"/>
              </a:rPr>
              <a:t> brings over three decades of experience in spearheading enterprise architecture initiatives. His impressive career includes pivotal roles at renowned organizations such as IBM, Be The Match, UnitedHealthcare (UHC) &amp; Optum, and AT&amp;T. During his tenure at UHC, Steve showcased his visionary leadership by developing strategic roadmaps that prioritized innovations in integration, chatbots, and Natural Language Processing. </a:t>
            </a:r>
            <a:endParaRPr lang="en-US" dirty="0"/>
          </a:p>
        </p:txBody>
      </p:sp>
      <p:sp>
        <p:nvSpPr>
          <p:cNvPr id="6" name="Content Placeholder 5">
            <a:extLst>
              <a:ext uri="{FF2B5EF4-FFF2-40B4-BE49-F238E27FC236}">
                <a16:creationId xmlns:a16="http://schemas.microsoft.com/office/drawing/2014/main" id="{5EB290EB-9D3D-B3F8-6C89-1B2B91718480}"/>
              </a:ext>
            </a:extLst>
          </p:cNvPr>
          <p:cNvSpPr>
            <a:spLocks noGrp="1"/>
          </p:cNvSpPr>
          <p:nvPr>
            <p:ph sz="half" idx="2"/>
          </p:nvPr>
        </p:nvSpPr>
        <p:spPr>
          <a:xfrm>
            <a:off x="6182979" y="3429000"/>
            <a:ext cx="5181600" cy="2474874"/>
          </a:xfrm>
        </p:spPr>
        <p:txBody>
          <a:bodyPr vert="horz" lIns="91440" tIns="45720" rIns="91440" bIns="45720" rtlCol="0">
            <a:normAutofit fontScale="55000" lnSpcReduction="20000"/>
          </a:bodyPr>
          <a:lstStyle/>
          <a:p>
            <a:pPr marL="0" indent="0">
              <a:lnSpc>
                <a:spcPct val="120000"/>
              </a:lnSpc>
              <a:spcBef>
                <a:spcPts val="1400"/>
              </a:spcBef>
              <a:spcAft>
                <a:spcPts val="200"/>
              </a:spcAft>
              <a:buNone/>
            </a:pPr>
            <a:r>
              <a:rPr lang="en-US" dirty="0">
                <a:solidFill>
                  <a:srgbClr val="333333"/>
                </a:solidFill>
                <a:latin typeface="Overpass"/>
              </a:rPr>
              <a:t>Dan McCreary is a retired Solution Architect who focused on AI and generative AI architectural patterns.</a:t>
            </a:r>
          </a:p>
          <a:p>
            <a:pPr marL="0" indent="0">
              <a:lnSpc>
                <a:spcPct val="120000"/>
              </a:lnSpc>
              <a:spcBef>
                <a:spcPts val="1400"/>
              </a:spcBef>
              <a:spcAft>
                <a:spcPts val="200"/>
              </a:spcAft>
              <a:buNone/>
            </a:pPr>
            <a:r>
              <a:rPr lang="en-US" dirty="0">
                <a:solidFill>
                  <a:srgbClr val="333333"/>
                </a:solidFill>
                <a:latin typeface="Overpass"/>
              </a:rPr>
              <a:t>In the past, he worked at Bell Labs with the creators of the UNIX operating system, with Steve Jobs at NeXT Computer, and founded his own consulting firm with over 75 employees. His background included topics such as scale-out enterprise knowledge graphs, high-performance computing, and NoSQL databases. He is the co-author of the book “Making Sense of NoSQL” and is a frequent blogger on AI strategy. </a:t>
            </a:r>
          </a:p>
          <a:p>
            <a:pPr marL="0" indent="0">
              <a:lnSpc>
                <a:spcPct val="120000"/>
              </a:lnSpc>
              <a:spcBef>
                <a:spcPts val="1400"/>
              </a:spcBef>
              <a:spcAft>
                <a:spcPts val="200"/>
              </a:spcAft>
              <a:buNone/>
            </a:pPr>
            <a:endParaRPr lang="en-US" dirty="0">
              <a:solidFill>
                <a:srgbClr val="333333"/>
              </a:solidFill>
              <a:latin typeface="Overpass"/>
            </a:endParaRPr>
          </a:p>
        </p:txBody>
      </p:sp>
      <p:pic>
        <p:nvPicPr>
          <p:cNvPr id="1026" name="Picture 2">
            <a:extLst>
              <a:ext uri="{FF2B5EF4-FFF2-40B4-BE49-F238E27FC236}">
                <a16:creationId xmlns:a16="http://schemas.microsoft.com/office/drawing/2014/main" id="{79EF24B2-3319-2ECD-7B38-5C33413339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05842" y="681035"/>
            <a:ext cx="2283454" cy="2179661"/>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341D086C-F71D-ABF5-0604-6F652EE0AB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97478" y="681037"/>
            <a:ext cx="2283453" cy="2179659"/>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FA0BB1FA-5242-5BED-FA38-87FE6ADC2B71}"/>
              </a:ext>
            </a:extLst>
          </p:cNvPr>
          <p:cNvSpPr txBox="1"/>
          <p:nvPr/>
        </p:nvSpPr>
        <p:spPr>
          <a:xfrm>
            <a:off x="2196450" y="2925078"/>
            <a:ext cx="2085507" cy="461665"/>
          </a:xfrm>
          <a:prstGeom prst="rect">
            <a:avLst/>
          </a:prstGeom>
          <a:noFill/>
        </p:spPr>
        <p:txBody>
          <a:bodyPr wrap="none" rtlCol="0">
            <a:spAutoFit/>
          </a:bodyPr>
          <a:lstStyle/>
          <a:p>
            <a:r>
              <a:rPr lang="en-US" sz="2400" b="1" dirty="0"/>
              <a:t>Steve Peterson</a:t>
            </a:r>
          </a:p>
        </p:txBody>
      </p:sp>
      <p:sp>
        <p:nvSpPr>
          <p:cNvPr id="8" name="TextBox 7">
            <a:extLst>
              <a:ext uri="{FF2B5EF4-FFF2-40B4-BE49-F238E27FC236}">
                <a16:creationId xmlns:a16="http://schemas.microsoft.com/office/drawing/2014/main" id="{0516D951-90FC-3702-1594-502E56EE30BB}"/>
              </a:ext>
            </a:extLst>
          </p:cNvPr>
          <p:cNvSpPr txBox="1"/>
          <p:nvPr/>
        </p:nvSpPr>
        <p:spPr>
          <a:xfrm>
            <a:off x="7549796" y="2967335"/>
            <a:ext cx="1995546" cy="461665"/>
          </a:xfrm>
          <a:prstGeom prst="rect">
            <a:avLst/>
          </a:prstGeom>
          <a:noFill/>
        </p:spPr>
        <p:txBody>
          <a:bodyPr wrap="none" rtlCol="0">
            <a:spAutoFit/>
          </a:bodyPr>
          <a:lstStyle/>
          <a:p>
            <a:r>
              <a:rPr lang="en-US" sz="2400" b="1" i="0" dirty="0">
                <a:solidFill>
                  <a:srgbClr val="333333"/>
                </a:solidFill>
                <a:effectLst/>
                <a:latin typeface="var(--e-global-typography-ff6d2e3-font-family)"/>
              </a:rPr>
              <a:t>Dan McCreary</a:t>
            </a:r>
            <a:endParaRPr lang="en-US" sz="2400" b="1" dirty="0"/>
          </a:p>
        </p:txBody>
      </p:sp>
    </p:spTree>
    <p:extLst>
      <p:ext uri="{BB962C8B-B14F-4D97-AF65-F5344CB8AC3E}">
        <p14:creationId xmlns:p14="http://schemas.microsoft.com/office/powerpoint/2010/main" val="22635790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2C83B8-9136-BFC0-8A8E-FDE1D07C7C59}"/>
              </a:ext>
            </a:extLst>
          </p:cNvPr>
          <p:cNvSpPr>
            <a:spLocks noGrp="1"/>
          </p:cNvSpPr>
          <p:nvPr>
            <p:ph type="title"/>
          </p:nvPr>
        </p:nvSpPr>
        <p:spPr>
          <a:xfrm>
            <a:off x="595132" y="0"/>
            <a:ext cx="10515600" cy="856527"/>
          </a:xfrm>
        </p:spPr>
        <p:txBody>
          <a:bodyPr/>
          <a:lstStyle/>
          <a:p>
            <a:r>
              <a:rPr lang="en-US" dirty="0"/>
              <a:t>The AP Skeptic</a:t>
            </a:r>
          </a:p>
        </p:txBody>
      </p:sp>
      <p:sp>
        <p:nvSpPr>
          <p:cNvPr id="5" name="TextBox 4">
            <a:extLst>
              <a:ext uri="{FF2B5EF4-FFF2-40B4-BE49-F238E27FC236}">
                <a16:creationId xmlns:a16="http://schemas.microsoft.com/office/drawing/2014/main" id="{D9DEF7A0-42B9-9493-0DBD-3BEC42AFD38B}"/>
              </a:ext>
            </a:extLst>
          </p:cNvPr>
          <p:cNvSpPr txBox="1"/>
          <p:nvPr/>
        </p:nvSpPr>
        <p:spPr>
          <a:xfrm>
            <a:off x="6772951" y="856527"/>
            <a:ext cx="3518704" cy="1938992"/>
          </a:xfrm>
          <a:prstGeom prst="rect">
            <a:avLst/>
          </a:prstGeom>
          <a:noFill/>
        </p:spPr>
        <p:txBody>
          <a:bodyPr wrap="square" rtlCol="0">
            <a:spAutoFit/>
          </a:bodyPr>
          <a:lstStyle/>
          <a:p>
            <a:r>
              <a:rPr lang="en-US" sz="2400" dirty="0"/>
              <a:t>AI is much like quantum computing, blockchain and AR/VR.  We are promised huge impact and yet we see </a:t>
            </a:r>
            <a:r>
              <a:rPr lang="en-US" sz="2400" b="1" dirty="0">
                <a:solidFill>
                  <a:srgbClr val="FF0000"/>
                </a:solidFill>
              </a:rPr>
              <a:t>no</a:t>
            </a:r>
            <a:r>
              <a:rPr lang="en-US" sz="2400" dirty="0"/>
              <a:t> </a:t>
            </a:r>
            <a:r>
              <a:rPr lang="en-US" sz="2400" b="1" dirty="0"/>
              <a:t>business benefits</a:t>
            </a:r>
            <a:r>
              <a:rPr lang="en-US" sz="2400" dirty="0"/>
              <a:t>.</a:t>
            </a:r>
          </a:p>
        </p:txBody>
      </p:sp>
      <p:pic>
        <p:nvPicPr>
          <p:cNvPr id="1028" name="Picture 4" descr="An older, confident 'pointy-haired boss' character in an office setting, wearing a suit and tie with a much smaller, slightly receding hairstyle. He is standing in front of rows of cubicles, looking directly into the camera with a self-assured expression. A very large white thought balloon is fully contained within the image, taking up most of the upper portion to allow space for a substantial block of text. The office setting has a typical corporate ambiance with muted colors.">
            <a:extLst>
              <a:ext uri="{FF2B5EF4-FFF2-40B4-BE49-F238E27FC236}">
                <a16:creationId xmlns:a16="http://schemas.microsoft.com/office/drawing/2014/main" id="{81E0F534-3DCC-0BAA-1D6E-AAD511FEEC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4028" y="856527"/>
            <a:ext cx="5631084" cy="563108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D5A01964-12E2-300A-3EDA-67094DE44362}"/>
              </a:ext>
            </a:extLst>
          </p:cNvPr>
          <p:cNvSpPr txBox="1"/>
          <p:nvPr/>
        </p:nvSpPr>
        <p:spPr>
          <a:xfrm>
            <a:off x="4395954" y="1482221"/>
            <a:ext cx="1455848" cy="461665"/>
          </a:xfrm>
          <a:prstGeom prst="rect">
            <a:avLst/>
          </a:prstGeom>
          <a:noFill/>
        </p:spPr>
        <p:txBody>
          <a:bodyPr wrap="none" rtlCol="0">
            <a:spAutoFit/>
          </a:bodyPr>
          <a:lstStyle/>
          <a:p>
            <a:r>
              <a:rPr lang="en-US" sz="2400" b="1" dirty="0"/>
              <a:t>AI Is Hype</a:t>
            </a:r>
          </a:p>
        </p:txBody>
      </p:sp>
    </p:spTree>
    <p:extLst>
      <p:ext uri="{BB962C8B-B14F-4D97-AF65-F5344CB8AC3E}">
        <p14:creationId xmlns:p14="http://schemas.microsoft.com/office/powerpoint/2010/main" val="7752451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484709-9CB9-E5CE-6116-F844EC5A7A1F}"/>
              </a:ext>
            </a:extLst>
          </p:cNvPr>
          <p:cNvSpPr>
            <a:spLocks noGrp="1"/>
          </p:cNvSpPr>
          <p:nvPr>
            <p:ph type="title"/>
          </p:nvPr>
        </p:nvSpPr>
        <p:spPr>
          <a:xfrm>
            <a:off x="251790" y="235917"/>
            <a:ext cx="11334467" cy="509518"/>
          </a:xfrm>
        </p:spPr>
        <p:txBody>
          <a:bodyPr/>
          <a:lstStyle/>
          <a:p>
            <a:r>
              <a:rPr lang="en-US" b="1" dirty="0"/>
              <a:t>Worldwide AI Investment Is Approaching $1 Trillion</a:t>
            </a:r>
          </a:p>
        </p:txBody>
      </p:sp>
      <p:sp>
        <p:nvSpPr>
          <p:cNvPr id="3" name="Content Placeholder 2">
            <a:extLst>
              <a:ext uri="{FF2B5EF4-FFF2-40B4-BE49-F238E27FC236}">
                <a16:creationId xmlns:a16="http://schemas.microsoft.com/office/drawing/2014/main" id="{93BB6924-85F6-0485-7319-EC2CC5633313}"/>
              </a:ext>
            </a:extLst>
          </p:cNvPr>
          <p:cNvSpPr>
            <a:spLocks noGrp="1"/>
          </p:cNvSpPr>
          <p:nvPr>
            <p:ph idx="1"/>
          </p:nvPr>
        </p:nvSpPr>
        <p:spPr>
          <a:xfrm>
            <a:off x="661223" y="1022143"/>
            <a:ext cx="5021947" cy="4961968"/>
          </a:xfrm>
        </p:spPr>
        <p:txBody>
          <a:bodyPr>
            <a:normAutofit/>
          </a:bodyPr>
          <a:lstStyle/>
          <a:p>
            <a:r>
              <a:rPr lang="en-US" dirty="0"/>
              <a:t>2023 - $154B</a:t>
            </a:r>
          </a:p>
          <a:p>
            <a:r>
              <a:rPr lang="en-US" dirty="0"/>
              <a:t>2024 - $200B (estimate)</a:t>
            </a:r>
          </a:p>
          <a:p>
            <a:r>
              <a:rPr lang="en-US" dirty="0"/>
              <a:t>2025 - $250B (estimate)</a:t>
            </a:r>
          </a:p>
          <a:p>
            <a:r>
              <a:rPr lang="en-US" dirty="0"/>
              <a:t>Compound annual growth rate (CAGR) of 275</a:t>
            </a:r>
          </a:p>
          <a:p>
            <a:r>
              <a:rPr lang="en-US" dirty="0"/>
              <a:t>Microsoft signs 20-year deal to restart Three Mile Island</a:t>
            </a:r>
          </a:p>
        </p:txBody>
      </p:sp>
      <p:pic>
        <p:nvPicPr>
          <p:cNvPr id="4" name="Picture 3">
            <a:extLst>
              <a:ext uri="{FF2B5EF4-FFF2-40B4-BE49-F238E27FC236}">
                <a16:creationId xmlns:a16="http://schemas.microsoft.com/office/drawing/2014/main" id="{E8135085-E3E9-EE01-8F88-F35FE9CC2B1F}"/>
              </a:ext>
            </a:extLst>
          </p:cNvPr>
          <p:cNvPicPr>
            <a:picLocks noChangeAspect="1"/>
          </p:cNvPicPr>
          <p:nvPr/>
        </p:nvPicPr>
        <p:blipFill>
          <a:blip r:embed="rId2"/>
          <a:stretch>
            <a:fillRect/>
          </a:stretch>
        </p:blipFill>
        <p:spPr>
          <a:xfrm>
            <a:off x="5868365" y="1147300"/>
            <a:ext cx="5662412" cy="3214962"/>
          </a:xfrm>
          <a:prstGeom prst="rect">
            <a:avLst/>
          </a:prstGeom>
        </p:spPr>
      </p:pic>
      <p:sp>
        <p:nvSpPr>
          <p:cNvPr id="5" name="TextBox 4">
            <a:extLst>
              <a:ext uri="{FF2B5EF4-FFF2-40B4-BE49-F238E27FC236}">
                <a16:creationId xmlns:a16="http://schemas.microsoft.com/office/drawing/2014/main" id="{4E4247D8-B1C1-6934-AD8E-459D94B7AC75}"/>
              </a:ext>
            </a:extLst>
          </p:cNvPr>
          <p:cNvSpPr txBox="1"/>
          <p:nvPr/>
        </p:nvSpPr>
        <p:spPr>
          <a:xfrm>
            <a:off x="834887" y="5799445"/>
            <a:ext cx="6690358" cy="369332"/>
          </a:xfrm>
          <a:prstGeom prst="rect">
            <a:avLst/>
          </a:prstGeom>
          <a:noFill/>
        </p:spPr>
        <p:txBody>
          <a:bodyPr wrap="none" rtlCol="0">
            <a:spAutoFit/>
          </a:bodyPr>
          <a:lstStyle/>
          <a:p>
            <a:r>
              <a:rPr lang="en-US" dirty="0"/>
              <a:t>https://</a:t>
            </a:r>
            <a:r>
              <a:rPr lang="en-US" dirty="0" err="1"/>
              <a:t>chatgpt.com</a:t>
            </a:r>
            <a:r>
              <a:rPr lang="en-US" dirty="0"/>
              <a:t>/share/6726301e-f290-8001-b2a0-5faadbb53792</a:t>
            </a:r>
          </a:p>
        </p:txBody>
      </p:sp>
    </p:spTree>
    <p:extLst>
      <p:ext uri="{BB962C8B-B14F-4D97-AF65-F5344CB8AC3E}">
        <p14:creationId xmlns:p14="http://schemas.microsoft.com/office/powerpoint/2010/main" val="4807493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AAF4C60-E623-EDD1-0B16-A9AB71AD641A}"/>
              </a:ext>
            </a:extLst>
          </p:cNvPr>
          <p:cNvSpPr>
            <a:spLocks noGrp="1"/>
          </p:cNvSpPr>
          <p:nvPr>
            <p:ph type="title"/>
          </p:nvPr>
        </p:nvSpPr>
        <p:spPr>
          <a:xfrm>
            <a:off x="460514" y="365125"/>
            <a:ext cx="10515600" cy="509518"/>
          </a:xfrm>
        </p:spPr>
        <p:txBody>
          <a:bodyPr/>
          <a:lstStyle/>
          <a:p>
            <a:r>
              <a:rPr lang="en-US" dirty="0"/>
              <a:t>Our Prediction</a:t>
            </a:r>
          </a:p>
        </p:txBody>
      </p:sp>
      <p:sp>
        <p:nvSpPr>
          <p:cNvPr id="6" name="Content Placeholder 5">
            <a:extLst>
              <a:ext uri="{FF2B5EF4-FFF2-40B4-BE49-F238E27FC236}">
                <a16:creationId xmlns:a16="http://schemas.microsoft.com/office/drawing/2014/main" id="{635145A8-C4A1-ABBF-82EA-16F15045A718}"/>
              </a:ext>
            </a:extLst>
          </p:cNvPr>
          <p:cNvSpPr>
            <a:spLocks noGrp="1"/>
          </p:cNvSpPr>
          <p:nvPr>
            <p:ph idx="1"/>
          </p:nvPr>
        </p:nvSpPr>
        <p:spPr/>
        <p:txBody>
          <a:bodyPr/>
          <a:lstStyle/>
          <a:p>
            <a:r>
              <a:rPr lang="en-US" dirty="0"/>
              <a:t>Intelligent Agents will have ten times more impact on Minnesota organizations than any of these other emerging technologies</a:t>
            </a:r>
          </a:p>
          <a:p>
            <a:pPr lvl="1"/>
            <a:r>
              <a:rPr lang="en-US" dirty="0"/>
              <a:t>Blockchain</a:t>
            </a:r>
          </a:p>
          <a:p>
            <a:pPr lvl="1"/>
            <a:r>
              <a:rPr lang="en-US" dirty="0"/>
              <a:t>AR/VR</a:t>
            </a:r>
          </a:p>
          <a:p>
            <a:pPr lvl="1"/>
            <a:r>
              <a:rPr lang="en-US" dirty="0"/>
              <a:t>Quantum computing</a:t>
            </a:r>
          </a:p>
          <a:p>
            <a:pPr lvl="1"/>
            <a:r>
              <a:rPr lang="en-US" dirty="0"/>
              <a:t>Crypto</a:t>
            </a:r>
          </a:p>
          <a:p>
            <a:pPr lvl="1"/>
            <a:r>
              <a:rPr lang="en-US" dirty="0"/>
              <a:t>Nuclear Fusion</a:t>
            </a:r>
          </a:p>
          <a:p>
            <a:pPr lvl="1"/>
            <a:r>
              <a:rPr lang="en-US" dirty="0"/>
              <a:t>Solar power</a:t>
            </a:r>
          </a:p>
          <a:p>
            <a:r>
              <a:rPr lang="en-US" dirty="0"/>
              <a:t>Most executives at Minnesota organizations are not prepared for advances in agentic AI</a:t>
            </a:r>
          </a:p>
        </p:txBody>
      </p:sp>
    </p:spTree>
    <p:extLst>
      <p:ext uri="{BB962C8B-B14F-4D97-AF65-F5344CB8AC3E}">
        <p14:creationId xmlns:p14="http://schemas.microsoft.com/office/powerpoint/2010/main" val="38915666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0E7759-8B2E-0EED-DE27-F78C3BAED74A}"/>
              </a:ext>
            </a:extLst>
          </p:cNvPr>
          <p:cNvSpPr>
            <a:spLocks noGrp="1"/>
          </p:cNvSpPr>
          <p:nvPr>
            <p:ph type="title"/>
          </p:nvPr>
        </p:nvSpPr>
        <p:spPr>
          <a:xfrm>
            <a:off x="430696" y="166343"/>
            <a:ext cx="10515600" cy="817632"/>
          </a:xfrm>
        </p:spPr>
        <p:txBody>
          <a:bodyPr/>
          <a:lstStyle/>
          <a:p>
            <a:r>
              <a:rPr lang="en-US" dirty="0"/>
              <a:t>Outline of Today’s Talk</a:t>
            </a:r>
          </a:p>
        </p:txBody>
      </p:sp>
      <p:sp>
        <p:nvSpPr>
          <p:cNvPr id="6" name="Content Placeholder 5">
            <a:extLst>
              <a:ext uri="{FF2B5EF4-FFF2-40B4-BE49-F238E27FC236}">
                <a16:creationId xmlns:a16="http://schemas.microsoft.com/office/drawing/2014/main" id="{0EF18D16-374E-0B1E-2433-5529F96BDC4E}"/>
              </a:ext>
            </a:extLst>
          </p:cNvPr>
          <p:cNvSpPr>
            <a:spLocks noGrp="1"/>
          </p:cNvSpPr>
          <p:nvPr>
            <p:ph idx="1"/>
          </p:nvPr>
        </p:nvSpPr>
        <p:spPr>
          <a:xfrm>
            <a:off x="838200" y="1328668"/>
            <a:ext cx="10515600" cy="4351338"/>
          </a:xfrm>
        </p:spPr>
        <p:txBody>
          <a:bodyPr>
            <a:normAutofit lnSpcReduction="10000"/>
          </a:bodyPr>
          <a:lstStyle/>
          <a:p>
            <a:r>
              <a:rPr lang="en-US" dirty="0"/>
              <a:t>What are Intelligent Agents?</a:t>
            </a:r>
          </a:p>
          <a:p>
            <a:r>
              <a:rPr lang="en-US" dirty="0"/>
              <a:t>How are Intelligent Different from LLMs today?</a:t>
            </a:r>
          </a:p>
          <a:p>
            <a:r>
              <a:rPr lang="en-US" dirty="0"/>
              <a:t>GraphRAG – key emerging technology</a:t>
            </a:r>
          </a:p>
          <a:p>
            <a:r>
              <a:rPr lang="en-US" dirty="0"/>
              <a:t>Business Value – calculation cost and benefit for AI projects</a:t>
            </a:r>
          </a:p>
          <a:p>
            <a:r>
              <a:rPr lang="en-US" dirty="0"/>
              <a:t>Challenges of Calculating Current Business Value from Emerging Technologies – remember quantum and blockchain</a:t>
            </a:r>
          </a:p>
          <a:p>
            <a:r>
              <a:rPr lang="en-US" dirty="0"/>
              <a:t>Trend Analysis – how fast are agent technologies improving?</a:t>
            </a:r>
          </a:p>
          <a:p>
            <a:r>
              <a:rPr lang="en-US" dirty="0"/>
              <a:t>Impact for enterprise architecture</a:t>
            </a:r>
          </a:p>
          <a:p>
            <a:r>
              <a:rPr lang="en-US" dirty="0"/>
              <a:t>Three key recommendations</a:t>
            </a:r>
          </a:p>
          <a:p>
            <a:endParaRPr lang="en-US" dirty="0"/>
          </a:p>
        </p:txBody>
      </p:sp>
    </p:spTree>
    <p:extLst>
      <p:ext uri="{BB962C8B-B14F-4D97-AF65-F5344CB8AC3E}">
        <p14:creationId xmlns:p14="http://schemas.microsoft.com/office/powerpoint/2010/main" val="25955277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FBCF2B-C7C0-87AA-2E32-B3384EBF79FC}"/>
              </a:ext>
            </a:extLst>
          </p:cNvPr>
          <p:cNvSpPr>
            <a:spLocks noGrp="1"/>
          </p:cNvSpPr>
          <p:nvPr>
            <p:ph type="title"/>
          </p:nvPr>
        </p:nvSpPr>
        <p:spPr>
          <a:xfrm>
            <a:off x="311426" y="154816"/>
            <a:ext cx="10515600" cy="1014827"/>
          </a:xfrm>
        </p:spPr>
        <p:txBody>
          <a:bodyPr/>
          <a:lstStyle/>
          <a:p>
            <a:r>
              <a:rPr lang="en-US" dirty="0"/>
              <a:t>What Are Intelligent Agents?</a:t>
            </a:r>
          </a:p>
        </p:txBody>
      </p:sp>
      <p:sp>
        <p:nvSpPr>
          <p:cNvPr id="3" name="Content Placeholder 2">
            <a:extLst>
              <a:ext uri="{FF2B5EF4-FFF2-40B4-BE49-F238E27FC236}">
                <a16:creationId xmlns:a16="http://schemas.microsoft.com/office/drawing/2014/main" id="{750C2204-6C6E-5181-AE10-B5D3E14BEDD3}"/>
              </a:ext>
            </a:extLst>
          </p:cNvPr>
          <p:cNvSpPr>
            <a:spLocks noGrp="1"/>
          </p:cNvSpPr>
          <p:nvPr>
            <p:ph idx="1"/>
          </p:nvPr>
        </p:nvSpPr>
        <p:spPr/>
        <p:txBody>
          <a:bodyPr>
            <a:normAutofit fontScale="92500" lnSpcReduction="20000"/>
          </a:bodyPr>
          <a:lstStyle/>
          <a:p>
            <a:pPr marL="0" indent="0">
              <a:buNone/>
            </a:pPr>
            <a:r>
              <a:rPr lang="en-US" dirty="0"/>
              <a:t>According to Andrew NG Agents have Four Key Architectural Differences</a:t>
            </a:r>
          </a:p>
          <a:p>
            <a:pPr marL="514350" indent="-514350">
              <a:buFont typeface="+mj-lt"/>
              <a:buAutoNum type="arabicPeriod"/>
            </a:pPr>
            <a:r>
              <a:rPr lang="en-US" b="1" dirty="0"/>
              <a:t>Autonomy and Decision-Making</a:t>
            </a:r>
            <a:r>
              <a:rPr lang="en-US" dirty="0"/>
              <a:t>: Intelligent agents can operate independently, making decisions to achieve goals, unlike LLMs, which respond only to prompts.</a:t>
            </a:r>
          </a:p>
          <a:p>
            <a:pPr marL="514350" indent="-514350">
              <a:buFont typeface="+mj-lt"/>
              <a:buAutoNum type="arabicPeriod"/>
            </a:pPr>
            <a:r>
              <a:rPr lang="en-US" b="1" dirty="0"/>
              <a:t>Iterative Workflows</a:t>
            </a:r>
            <a:r>
              <a:rPr lang="en-US" dirty="0"/>
              <a:t>: Intelligent agents refine their outputs through repeated cycles, while LLMs do not improve iteratively without external integration.</a:t>
            </a:r>
          </a:p>
          <a:p>
            <a:pPr marL="514350" indent="-514350">
              <a:buFont typeface="+mj-lt"/>
              <a:buAutoNum type="arabicPeriod"/>
            </a:pPr>
            <a:r>
              <a:rPr lang="en-US" b="1" dirty="0"/>
              <a:t>Tool Use and Environmental Interaction</a:t>
            </a:r>
            <a:r>
              <a:rPr lang="en-US" dirty="0"/>
              <a:t>: Intelligent agents interact with external tools and environments, whereas LLMs lack this capability.</a:t>
            </a:r>
          </a:p>
          <a:p>
            <a:pPr marL="514350" indent="-514350">
              <a:buFont typeface="+mj-lt"/>
              <a:buAutoNum type="arabicPeriod"/>
            </a:pPr>
            <a:r>
              <a:rPr lang="en-US" b="1" dirty="0"/>
              <a:t>Modular Design and Multi-Agent Collaboration</a:t>
            </a:r>
            <a:r>
              <a:rPr lang="en-US" dirty="0"/>
              <a:t>: Intelligent agents can work in multi-agent systems, solving complex problems together, unlike LLMs, which work in isolation.</a:t>
            </a:r>
          </a:p>
          <a:p>
            <a:endParaRPr lang="en-US" dirty="0"/>
          </a:p>
          <a:p>
            <a:endParaRPr lang="en-US" dirty="0"/>
          </a:p>
        </p:txBody>
      </p:sp>
    </p:spTree>
    <p:extLst>
      <p:ext uri="{BB962C8B-B14F-4D97-AF65-F5344CB8AC3E}">
        <p14:creationId xmlns:p14="http://schemas.microsoft.com/office/powerpoint/2010/main" val="13507892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73F2032-41A9-07A2-C7D4-C3D5D502F840}"/>
              </a:ext>
            </a:extLst>
          </p:cNvPr>
          <p:cNvSpPr>
            <a:spLocks noGrp="1"/>
          </p:cNvSpPr>
          <p:nvPr>
            <p:ph type="title"/>
          </p:nvPr>
        </p:nvSpPr>
        <p:spPr/>
        <p:txBody>
          <a:bodyPr/>
          <a:lstStyle/>
          <a:p>
            <a:r>
              <a:rPr lang="en-US" dirty="0"/>
              <a:t>Hundreds of Cooperating Agents</a:t>
            </a:r>
          </a:p>
        </p:txBody>
      </p:sp>
      <p:sp>
        <p:nvSpPr>
          <p:cNvPr id="6" name="Text Placeholder 5">
            <a:extLst>
              <a:ext uri="{FF2B5EF4-FFF2-40B4-BE49-F238E27FC236}">
                <a16:creationId xmlns:a16="http://schemas.microsoft.com/office/drawing/2014/main" id="{809918E9-DC60-40C4-A0A3-8CC0EBCE5DDE}"/>
              </a:ext>
            </a:extLst>
          </p:cNvPr>
          <p:cNvSpPr>
            <a:spLocks noGrp="1"/>
          </p:cNvSpPr>
          <p:nvPr>
            <p:ph type="body" idx="1"/>
          </p:nvPr>
        </p:nvSpPr>
        <p:spPr>
          <a:xfrm>
            <a:off x="437016" y="1072584"/>
            <a:ext cx="5157787" cy="823912"/>
          </a:xfrm>
        </p:spPr>
        <p:txBody>
          <a:bodyPr>
            <a:normAutofit/>
          </a:bodyPr>
          <a:lstStyle/>
          <a:p>
            <a:pPr algn="ctr"/>
            <a:r>
              <a:rPr lang="en-US" sz="3200" dirty="0"/>
              <a:t>Single Pass</a:t>
            </a:r>
          </a:p>
        </p:txBody>
      </p:sp>
      <p:sp>
        <p:nvSpPr>
          <p:cNvPr id="7" name="Content Placeholder 6">
            <a:extLst>
              <a:ext uri="{FF2B5EF4-FFF2-40B4-BE49-F238E27FC236}">
                <a16:creationId xmlns:a16="http://schemas.microsoft.com/office/drawing/2014/main" id="{28F93633-6C34-2842-9990-5CC715EE5716}"/>
              </a:ext>
            </a:extLst>
          </p:cNvPr>
          <p:cNvSpPr>
            <a:spLocks noGrp="1"/>
          </p:cNvSpPr>
          <p:nvPr>
            <p:ph sz="half" idx="2"/>
          </p:nvPr>
        </p:nvSpPr>
        <p:spPr>
          <a:xfrm>
            <a:off x="437016" y="2012546"/>
            <a:ext cx="5157787" cy="2509733"/>
          </a:xfrm>
        </p:spPr>
        <p:txBody>
          <a:bodyPr>
            <a:normAutofit fontScale="77500" lnSpcReduction="20000"/>
          </a:bodyPr>
          <a:lstStyle/>
          <a:p>
            <a:pPr>
              <a:spcAft>
                <a:spcPts val="600"/>
              </a:spcAft>
            </a:pPr>
            <a:r>
              <a:rPr lang="en-US" dirty="0"/>
              <a:t>Single prompt</a:t>
            </a:r>
          </a:p>
          <a:p>
            <a:pPr>
              <a:spcAft>
                <a:spcPts val="600"/>
              </a:spcAft>
            </a:pPr>
            <a:r>
              <a:rPr lang="en-US" dirty="0"/>
              <a:t>Single Large-language model (LLM)</a:t>
            </a:r>
          </a:p>
          <a:p>
            <a:pPr>
              <a:spcAft>
                <a:spcPts val="600"/>
              </a:spcAft>
            </a:pPr>
            <a:r>
              <a:rPr lang="en-US" dirty="0"/>
              <a:t>LLMs generate code</a:t>
            </a:r>
          </a:p>
          <a:p>
            <a:pPr>
              <a:spcAft>
                <a:spcPts val="600"/>
              </a:spcAft>
            </a:pPr>
            <a:r>
              <a:rPr lang="en-US" dirty="0"/>
              <a:t>Executed code generates prompts</a:t>
            </a:r>
          </a:p>
          <a:p>
            <a:pPr>
              <a:spcAft>
                <a:spcPts val="600"/>
              </a:spcAft>
            </a:pPr>
            <a:r>
              <a:rPr lang="en-US" dirty="0"/>
              <a:t>Example:</a:t>
            </a:r>
            <a:br>
              <a:rPr lang="en-US" dirty="0"/>
            </a:br>
            <a:r>
              <a:rPr lang="en-US" dirty="0"/>
              <a:t>ChatGPT Advanced Data Analytics</a:t>
            </a:r>
          </a:p>
          <a:p>
            <a:pPr lvl="1">
              <a:spcAft>
                <a:spcPts val="600"/>
              </a:spcAft>
            </a:pPr>
            <a:endParaRPr lang="en-US" dirty="0"/>
          </a:p>
        </p:txBody>
      </p:sp>
      <p:sp>
        <p:nvSpPr>
          <p:cNvPr id="8" name="Text Placeholder 7">
            <a:extLst>
              <a:ext uri="{FF2B5EF4-FFF2-40B4-BE49-F238E27FC236}">
                <a16:creationId xmlns:a16="http://schemas.microsoft.com/office/drawing/2014/main" id="{6C6BADB0-2D26-88D8-02EC-D78F3D0DCE3A}"/>
              </a:ext>
            </a:extLst>
          </p:cNvPr>
          <p:cNvSpPr>
            <a:spLocks noGrp="1"/>
          </p:cNvSpPr>
          <p:nvPr>
            <p:ph type="body" sz="quarter" idx="3"/>
          </p:nvPr>
        </p:nvSpPr>
        <p:spPr>
          <a:xfrm>
            <a:off x="5769428" y="1072584"/>
            <a:ext cx="5183188" cy="823912"/>
          </a:xfrm>
        </p:spPr>
        <p:txBody>
          <a:bodyPr>
            <a:normAutofit/>
          </a:bodyPr>
          <a:lstStyle/>
          <a:p>
            <a:pPr algn="ctr"/>
            <a:r>
              <a:rPr lang="en-US" sz="3200" dirty="0"/>
              <a:t>ChatGPT o1-preview</a:t>
            </a:r>
          </a:p>
        </p:txBody>
      </p:sp>
      <p:sp>
        <p:nvSpPr>
          <p:cNvPr id="9" name="Content Placeholder 8">
            <a:extLst>
              <a:ext uri="{FF2B5EF4-FFF2-40B4-BE49-F238E27FC236}">
                <a16:creationId xmlns:a16="http://schemas.microsoft.com/office/drawing/2014/main" id="{B0F1E3DC-67ED-8F28-04A1-40BBFEBC2846}"/>
              </a:ext>
            </a:extLst>
          </p:cNvPr>
          <p:cNvSpPr>
            <a:spLocks noGrp="1"/>
          </p:cNvSpPr>
          <p:nvPr>
            <p:ph sz="quarter" idx="4"/>
          </p:nvPr>
        </p:nvSpPr>
        <p:spPr>
          <a:xfrm>
            <a:off x="5769428" y="1983905"/>
            <a:ext cx="5183188" cy="1802649"/>
          </a:xfrm>
        </p:spPr>
        <p:txBody>
          <a:bodyPr>
            <a:normAutofit fontScale="77500" lnSpcReduction="20000"/>
          </a:bodyPr>
          <a:lstStyle/>
          <a:p>
            <a:pPr>
              <a:spcAft>
                <a:spcPts val="600"/>
              </a:spcAft>
            </a:pPr>
            <a:r>
              <a:rPr lang="en-US" dirty="0"/>
              <a:t>Hundreds of agents interacting inside your organization</a:t>
            </a:r>
          </a:p>
          <a:p>
            <a:pPr>
              <a:spcAft>
                <a:spcPts val="600"/>
              </a:spcAft>
            </a:pPr>
            <a:r>
              <a:rPr lang="en-US" dirty="0"/>
              <a:t>Agents calling services and databases</a:t>
            </a:r>
          </a:p>
          <a:p>
            <a:pPr>
              <a:spcAft>
                <a:spcPts val="600"/>
              </a:spcAft>
            </a:pPr>
            <a:r>
              <a:rPr lang="en-US" dirty="0"/>
              <a:t>LLMs are only limited by your company's ability to describe the APIs</a:t>
            </a:r>
          </a:p>
        </p:txBody>
      </p:sp>
      <p:sp>
        <p:nvSpPr>
          <p:cNvPr id="4" name="Slide Number Placeholder 3">
            <a:extLst>
              <a:ext uri="{FF2B5EF4-FFF2-40B4-BE49-F238E27FC236}">
                <a16:creationId xmlns:a16="http://schemas.microsoft.com/office/drawing/2014/main" id="{00488542-EDAB-D9FC-1E28-32F4D77D40DB}"/>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4E17628-BB69-494D-BA8C-C14032583637}" type="slidenum">
              <a:rPr lang="en-US" smtClean="0"/>
              <a:pPr/>
              <a:t>9</a:t>
            </a:fld>
            <a:endParaRPr lang="en-US"/>
          </a:p>
        </p:txBody>
      </p:sp>
      <p:sp>
        <p:nvSpPr>
          <p:cNvPr id="10" name="Oval 9">
            <a:extLst>
              <a:ext uri="{FF2B5EF4-FFF2-40B4-BE49-F238E27FC236}">
                <a16:creationId xmlns:a16="http://schemas.microsoft.com/office/drawing/2014/main" id="{6B57434C-5FC8-5924-CF4C-5F5251097A9E}"/>
              </a:ext>
            </a:extLst>
          </p:cNvPr>
          <p:cNvSpPr/>
          <p:nvPr/>
        </p:nvSpPr>
        <p:spPr>
          <a:xfrm>
            <a:off x="996462" y="5373460"/>
            <a:ext cx="926123" cy="452909"/>
          </a:xfrm>
          <a:prstGeom prst="ellipse">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User</a:t>
            </a:r>
          </a:p>
        </p:txBody>
      </p:sp>
      <p:sp>
        <p:nvSpPr>
          <p:cNvPr id="11" name="Oval 10">
            <a:extLst>
              <a:ext uri="{FF2B5EF4-FFF2-40B4-BE49-F238E27FC236}">
                <a16:creationId xmlns:a16="http://schemas.microsoft.com/office/drawing/2014/main" id="{466F6E04-35C2-4AE2-D1ED-B1EC4D87F364}"/>
              </a:ext>
            </a:extLst>
          </p:cNvPr>
          <p:cNvSpPr/>
          <p:nvPr/>
        </p:nvSpPr>
        <p:spPr>
          <a:xfrm>
            <a:off x="2650541" y="4937126"/>
            <a:ext cx="896815" cy="452909"/>
          </a:xfrm>
          <a:prstGeom prst="ellipse">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LLM</a:t>
            </a:r>
          </a:p>
        </p:txBody>
      </p:sp>
      <p:sp>
        <p:nvSpPr>
          <p:cNvPr id="12" name="Oval 11">
            <a:extLst>
              <a:ext uri="{FF2B5EF4-FFF2-40B4-BE49-F238E27FC236}">
                <a16:creationId xmlns:a16="http://schemas.microsoft.com/office/drawing/2014/main" id="{E9C6C680-4C6F-DB33-8355-3E2567CC3155}"/>
              </a:ext>
            </a:extLst>
          </p:cNvPr>
          <p:cNvSpPr/>
          <p:nvPr/>
        </p:nvSpPr>
        <p:spPr>
          <a:xfrm>
            <a:off x="2576293" y="5903441"/>
            <a:ext cx="1022691" cy="45290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Code</a:t>
            </a:r>
          </a:p>
        </p:txBody>
      </p:sp>
      <p:cxnSp>
        <p:nvCxnSpPr>
          <p:cNvPr id="14" name="Straight Arrow Connector 13">
            <a:extLst>
              <a:ext uri="{FF2B5EF4-FFF2-40B4-BE49-F238E27FC236}">
                <a16:creationId xmlns:a16="http://schemas.microsoft.com/office/drawing/2014/main" id="{A77EBDB4-0994-84BD-F4E1-8FA5647897A2}"/>
              </a:ext>
            </a:extLst>
          </p:cNvPr>
          <p:cNvCxnSpPr>
            <a:stCxn id="10" idx="7"/>
            <a:endCxn id="11" idx="2"/>
          </p:cNvCxnSpPr>
          <p:nvPr/>
        </p:nvCxnSpPr>
        <p:spPr>
          <a:xfrm flipV="1">
            <a:off x="1786957" y="5163581"/>
            <a:ext cx="863584" cy="276206"/>
          </a:xfrm>
          <a:prstGeom prst="straightConnector1">
            <a:avLst/>
          </a:prstGeom>
          <a:ln w="571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25C99BB7-16BD-B6FF-817D-3663DB062E7A}"/>
              </a:ext>
            </a:extLst>
          </p:cNvPr>
          <p:cNvCxnSpPr>
            <a:cxnSpLocks/>
            <a:stCxn id="11" idx="4"/>
            <a:endCxn id="12" idx="0"/>
          </p:cNvCxnSpPr>
          <p:nvPr/>
        </p:nvCxnSpPr>
        <p:spPr>
          <a:xfrm flipH="1">
            <a:off x="3087639" y="5390035"/>
            <a:ext cx="11310" cy="513406"/>
          </a:xfrm>
          <a:prstGeom prst="straightConnector1">
            <a:avLst/>
          </a:prstGeom>
          <a:ln w="571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BAA1A66F-65BC-D0D8-54EA-4BFB979A150C}"/>
              </a:ext>
            </a:extLst>
          </p:cNvPr>
          <p:cNvCxnSpPr>
            <a:cxnSpLocks/>
            <a:stCxn id="10" idx="5"/>
            <a:endCxn id="12" idx="2"/>
          </p:cNvCxnSpPr>
          <p:nvPr/>
        </p:nvCxnSpPr>
        <p:spPr>
          <a:xfrm>
            <a:off x="1786957" y="5760042"/>
            <a:ext cx="789336" cy="369854"/>
          </a:xfrm>
          <a:prstGeom prst="straightConnector1">
            <a:avLst/>
          </a:prstGeom>
          <a:ln w="571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56203311-D8E1-F0B4-1FEF-C3C2AA16B4CD}"/>
              </a:ext>
            </a:extLst>
          </p:cNvPr>
          <p:cNvSpPr txBox="1"/>
          <p:nvPr/>
        </p:nvSpPr>
        <p:spPr>
          <a:xfrm>
            <a:off x="3820321" y="5324478"/>
            <a:ext cx="1014188" cy="646331"/>
          </a:xfrm>
          <a:prstGeom prst="rect">
            <a:avLst/>
          </a:prstGeom>
          <a:noFill/>
        </p:spPr>
        <p:txBody>
          <a:bodyPr wrap="none" rtlCol="0">
            <a:spAutoFit/>
          </a:bodyPr>
          <a:lstStyle/>
          <a:p>
            <a:r>
              <a:rPr lang="en-US" dirty="0"/>
              <a:t>3-Agents</a:t>
            </a:r>
          </a:p>
          <a:p>
            <a:r>
              <a:rPr lang="en-US" dirty="0"/>
              <a:t>System</a:t>
            </a:r>
          </a:p>
        </p:txBody>
      </p:sp>
      <p:sp>
        <p:nvSpPr>
          <p:cNvPr id="28" name="Oval 27">
            <a:extLst>
              <a:ext uri="{FF2B5EF4-FFF2-40B4-BE49-F238E27FC236}">
                <a16:creationId xmlns:a16="http://schemas.microsoft.com/office/drawing/2014/main" id="{00D02225-B1F8-C389-7C70-268ADC78F6DB}"/>
              </a:ext>
            </a:extLst>
          </p:cNvPr>
          <p:cNvSpPr/>
          <p:nvPr/>
        </p:nvSpPr>
        <p:spPr>
          <a:xfrm>
            <a:off x="6542873" y="4517475"/>
            <a:ext cx="926123" cy="452909"/>
          </a:xfrm>
          <a:prstGeom prst="ellipse">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User</a:t>
            </a:r>
          </a:p>
        </p:txBody>
      </p:sp>
      <p:sp>
        <p:nvSpPr>
          <p:cNvPr id="29" name="Oval 28">
            <a:extLst>
              <a:ext uri="{FF2B5EF4-FFF2-40B4-BE49-F238E27FC236}">
                <a16:creationId xmlns:a16="http://schemas.microsoft.com/office/drawing/2014/main" id="{F5374BF1-8D40-9753-B129-F522B01A8736}"/>
              </a:ext>
            </a:extLst>
          </p:cNvPr>
          <p:cNvSpPr/>
          <p:nvPr/>
        </p:nvSpPr>
        <p:spPr>
          <a:xfrm>
            <a:off x="8143072" y="4013383"/>
            <a:ext cx="896815" cy="452909"/>
          </a:xfrm>
          <a:prstGeom prst="ellipse">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LLM</a:t>
            </a:r>
          </a:p>
        </p:txBody>
      </p:sp>
      <p:sp>
        <p:nvSpPr>
          <p:cNvPr id="30" name="Oval 29">
            <a:extLst>
              <a:ext uri="{FF2B5EF4-FFF2-40B4-BE49-F238E27FC236}">
                <a16:creationId xmlns:a16="http://schemas.microsoft.com/office/drawing/2014/main" id="{73E1A4FE-04EE-BF4B-FDA0-16B118390893}"/>
              </a:ext>
            </a:extLst>
          </p:cNvPr>
          <p:cNvSpPr/>
          <p:nvPr/>
        </p:nvSpPr>
        <p:spPr>
          <a:xfrm>
            <a:off x="8124240" y="4983162"/>
            <a:ext cx="1022691" cy="45290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Code</a:t>
            </a:r>
          </a:p>
        </p:txBody>
      </p:sp>
      <p:cxnSp>
        <p:nvCxnSpPr>
          <p:cNvPr id="31" name="Straight Arrow Connector 30">
            <a:extLst>
              <a:ext uri="{FF2B5EF4-FFF2-40B4-BE49-F238E27FC236}">
                <a16:creationId xmlns:a16="http://schemas.microsoft.com/office/drawing/2014/main" id="{1284369C-C052-0420-600F-BD42C6C39FC0}"/>
              </a:ext>
            </a:extLst>
          </p:cNvPr>
          <p:cNvCxnSpPr>
            <a:stCxn id="28" idx="7"/>
            <a:endCxn id="29" idx="2"/>
          </p:cNvCxnSpPr>
          <p:nvPr/>
        </p:nvCxnSpPr>
        <p:spPr>
          <a:xfrm flipV="1">
            <a:off x="7333368" y="4239838"/>
            <a:ext cx="809704" cy="343964"/>
          </a:xfrm>
          <a:prstGeom prst="straightConnector1">
            <a:avLst/>
          </a:prstGeom>
          <a:ln w="571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BB66C459-3174-A6AA-1887-ACE42F922464}"/>
              </a:ext>
            </a:extLst>
          </p:cNvPr>
          <p:cNvCxnSpPr>
            <a:cxnSpLocks/>
            <a:stCxn id="29" idx="4"/>
            <a:endCxn id="30" idx="0"/>
          </p:cNvCxnSpPr>
          <p:nvPr/>
        </p:nvCxnSpPr>
        <p:spPr>
          <a:xfrm>
            <a:off x="8591480" y="4466292"/>
            <a:ext cx="44106" cy="516870"/>
          </a:xfrm>
          <a:prstGeom prst="straightConnector1">
            <a:avLst/>
          </a:prstGeom>
          <a:ln w="571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FBF29ACE-E0C2-7E79-8C0B-DB5FE8FE6D3C}"/>
              </a:ext>
            </a:extLst>
          </p:cNvPr>
          <p:cNvCxnSpPr>
            <a:cxnSpLocks/>
            <a:stCxn id="28" idx="6"/>
            <a:endCxn id="30" idx="2"/>
          </p:cNvCxnSpPr>
          <p:nvPr/>
        </p:nvCxnSpPr>
        <p:spPr>
          <a:xfrm>
            <a:off x="7468996" y="4743930"/>
            <a:ext cx="655244" cy="465687"/>
          </a:xfrm>
          <a:prstGeom prst="straightConnector1">
            <a:avLst/>
          </a:prstGeom>
          <a:ln w="571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Oval 33">
            <a:extLst>
              <a:ext uri="{FF2B5EF4-FFF2-40B4-BE49-F238E27FC236}">
                <a16:creationId xmlns:a16="http://schemas.microsoft.com/office/drawing/2014/main" id="{BB02D8DD-3B4F-7222-A467-577585A52FA9}"/>
              </a:ext>
            </a:extLst>
          </p:cNvPr>
          <p:cNvSpPr/>
          <p:nvPr/>
        </p:nvSpPr>
        <p:spPr>
          <a:xfrm>
            <a:off x="9607209" y="4028917"/>
            <a:ext cx="1022691" cy="452909"/>
          </a:xfrm>
          <a:prstGeom prst="ellipse">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API</a:t>
            </a:r>
          </a:p>
        </p:txBody>
      </p:sp>
      <p:sp>
        <p:nvSpPr>
          <p:cNvPr id="37" name="Oval 36">
            <a:extLst>
              <a:ext uri="{FF2B5EF4-FFF2-40B4-BE49-F238E27FC236}">
                <a16:creationId xmlns:a16="http://schemas.microsoft.com/office/drawing/2014/main" id="{3E59F7F0-B5E8-46DA-0FC1-FFCF98B5D166}"/>
              </a:ext>
            </a:extLst>
          </p:cNvPr>
          <p:cNvSpPr/>
          <p:nvPr/>
        </p:nvSpPr>
        <p:spPr>
          <a:xfrm>
            <a:off x="9473647" y="4976852"/>
            <a:ext cx="1022691" cy="452909"/>
          </a:xfrm>
          <a:prstGeom prst="ellipse">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DB</a:t>
            </a:r>
          </a:p>
        </p:txBody>
      </p:sp>
      <p:cxnSp>
        <p:nvCxnSpPr>
          <p:cNvPr id="38" name="Straight Arrow Connector 37">
            <a:extLst>
              <a:ext uri="{FF2B5EF4-FFF2-40B4-BE49-F238E27FC236}">
                <a16:creationId xmlns:a16="http://schemas.microsoft.com/office/drawing/2014/main" id="{525CA271-2831-4D57-AA54-DD0083CB678C}"/>
              </a:ext>
            </a:extLst>
          </p:cNvPr>
          <p:cNvCxnSpPr>
            <a:cxnSpLocks/>
            <a:stCxn id="29" idx="6"/>
            <a:endCxn id="34" idx="2"/>
          </p:cNvCxnSpPr>
          <p:nvPr/>
        </p:nvCxnSpPr>
        <p:spPr>
          <a:xfrm>
            <a:off x="9039887" y="4239838"/>
            <a:ext cx="567322" cy="15534"/>
          </a:xfrm>
          <a:prstGeom prst="straightConnector1">
            <a:avLst/>
          </a:prstGeom>
          <a:ln w="571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14B4124C-2FA8-4172-3AAE-9C02867565AB}"/>
              </a:ext>
            </a:extLst>
          </p:cNvPr>
          <p:cNvCxnSpPr>
            <a:cxnSpLocks/>
            <a:stCxn id="29" idx="5"/>
            <a:endCxn id="37" idx="1"/>
          </p:cNvCxnSpPr>
          <p:nvPr/>
        </p:nvCxnSpPr>
        <p:spPr>
          <a:xfrm>
            <a:off x="8908551" y="4399965"/>
            <a:ext cx="714866" cy="643214"/>
          </a:xfrm>
          <a:prstGeom prst="straightConnector1">
            <a:avLst/>
          </a:prstGeom>
          <a:ln w="571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876459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119</TotalTime>
  <Words>1006</Words>
  <Application>Microsoft Macintosh PowerPoint</Application>
  <PresentationFormat>Widescreen</PresentationFormat>
  <Paragraphs>98</Paragraphs>
  <Slides>20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vt:i4>
      </vt:variant>
    </vt:vector>
  </HeadingPairs>
  <TitlesOfParts>
    <vt:vector size="26" baseType="lpstr">
      <vt:lpstr>Arial</vt:lpstr>
      <vt:lpstr>Calibri</vt:lpstr>
      <vt:lpstr>Overpass</vt:lpstr>
      <vt:lpstr>sohne</vt:lpstr>
      <vt:lpstr>var(--e-global-typography-ff6d2e3-font-family)</vt:lpstr>
      <vt:lpstr>Office Theme</vt:lpstr>
      <vt:lpstr>The Business Value of Intelligent Agents</vt:lpstr>
      <vt:lpstr>Description of Talk</vt:lpstr>
      <vt:lpstr>Our Presenters</vt:lpstr>
      <vt:lpstr>The AP Skeptic</vt:lpstr>
      <vt:lpstr>Worldwide AI Investment Is Approaching $1 Trillion</vt:lpstr>
      <vt:lpstr>Our Prediction</vt:lpstr>
      <vt:lpstr>Outline of Today’s Talk</vt:lpstr>
      <vt:lpstr>What Are Intelligent Agents?</vt:lpstr>
      <vt:lpstr>Hundreds of Cooperating Agents</vt:lpstr>
      <vt:lpstr>GenAI Systems Estimate Problem Complexity</vt:lpstr>
      <vt:lpstr>Example: ChatGPT o1-preview</vt:lpstr>
      <vt:lpstr>ChatGPT o1-preview</vt:lpstr>
      <vt:lpstr>How are Intelligent Agents Different?</vt:lpstr>
      <vt:lpstr>Estimating Today’s Value of Future Business Agent</vt:lpstr>
      <vt:lpstr>Challenges of Calculating Value of AI Agents</vt:lpstr>
      <vt:lpstr>Trend Analysis</vt:lpstr>
      <vt:lpstr>PowerPoint Presentation</vt:lpstr>
      <vt:lpstr>PowerPoint Presentation</vt:lpstr>
      <vt:lpstr>Generative AI Architecture Patterns: Agents</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Jennifer Fox</dc:creator>
  <cp:lastModifiedBy>Dan McCreary</cp:lastModifiedBy>
  <cp:revision>6</cp:revision>
  <dcterms:created xsi:type="dcterms:W3CDTF">2024-09-30T16:21:04Z</dcterms:created>
  <dcterms:modified xsi:type="dcterms:W3CDTF">2024-11-02T14:46:19Z</dcterms:modified>
</cp:coreProperties>
</file>